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3" r:id="rId1"/>
  </p:sldMasterIdLst>
  <p:notesMasterIdLst>
    <p:notesMasterId r:id="rId29"/>
  </p:notesMasterIdLst>
  <p:sldIdLst>
    <p:sldId id="273" r:id="rId2"/>
    <p:sldId id="276" r:id="rId3"/>
    <p:sldId id="275" r:id="rId4"/>
    <p:sldId id="287" r:id="rId5"/>
    <p:sldId id="259" r:id="rId6"/>
    <p:sldId id="269" r:id="rId7"/>
    <p:sldId id="271" r:id="rId8"/>
    <p:sldId id="270" r:id="rId9"/>
    <p:sldId id="258" r:id="rId10"/>
    <p:sldId id="289" r:id="rId11"/>
    <p:sldId id="326" r:id="rId12"/>
    <p:sldId id="308" r:id="rId13"/>
    <p:sldId id="307" r:id="rId14"/>
    <p:sldId id="314" r:id="rId15"/>
    <p:sldId id="313" r:id="rId16"/>
    <p:sldId id="316" r:id="rId17"/>
    <p:sldId id="319" r:id="rId18"/>
    <p:sldId id="325" r:id="rId19"/>
    <p:sldId id="317" r:id="rId20"/>
    <p:sldId id="291" r:id="rId21"/>
    <p:sldId id="320" r:id="rId22"/>
    <p:sldId id="318" r:id="rId23"/>
    <p:sldId id="302" r:id="rId24"/>
    <p:sldId id="322" r:id="rId25"/>
    <p:sldId id="306" r:id="rId26"/>
    <p:sldId id="323" r:id="rId27"/>
    <p:sldId id="327"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ACEC"/>
    <a:srgbClr val="FFC000"/>
    <a:srgbClr val="E6E8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5" autoAdjust="0"/>
    <p:restoredTop sz="94660"/>
  </p:normalViewPr>
  <p:slideViewPr>
    <p:cSldViewPr snapToGrid="0">
      <p:cViewPr varScale="1">
        <p:scale>
          <a:sx n="85" d="100"/>
          <a:sy n="85" d="100"/>
        </p:scale>
        <p:origin x="48" y="22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png>
</file>

<file path=ppt/media/image3.jpg>
</file>

<file path=ppt/media/image30.jp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5.jpg>
</file>

<file path=ppt/media/image6.jpe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5BD5EE-F67C-4963-BAF2-4A598FC76121}" type="datetimeFigureOut">
              <a:rPr lang="en-GB" smtClean="0"/>
              <a:t>14/04/2021</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6A4D6F-20DB-4F91-8E96-3F140C79AB89}" type="slidenum">
              <a:rPr lang="en-GB" smtClean="0"/>
              <a:t>‹#›</a:t>
            </a:fld>
            <a:endParaRPr lang="en-GB" dirty="0"/>
          </a:p>
        </p:txBody>
      </p:sp>
    </p:spTree>
    <p:extLst>
      <p:ext uri="{BB962C8B-B14F-4D97-AF65-F5344CB8AC3E}">
        <p14:creationId xmlns:p14="http://schemas.microsoft.com/office/powerpoint/2010/main" val="3850688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a:xfrm>
            <a:off x="5332412" y="5883275"/>
            <a:ext cx="4324044" cy="365125"/>
          </a:xfrm>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5928800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7448300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147184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2025624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427869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28100337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24933692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6775216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15189950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a:xfrm>
            <a:off x="10951856" y="5867131"/>
            <a:ext cx="551167" cy="365125"/>
          </a:xfrm>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876338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16383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739851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907124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2933151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7086719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163934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989422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endParaRPr lang="en-GB"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B1FD587-4C10-4A03-9EAC-84D47CE8D42F}" type="slidenum">
              <a:rPr lang="en-GB" smtClean="0"/>
              <a:t>‹#›</a:t>
            </a:fld>
            <a:endParaRPr lang="en-GB" dirty="0"/>
          </a:p>
        </p:txBody>
      </p:sp>
    </p:spTree>
    <p:extLst>
      <p:ext uri="{BB962C8B-B14F-4D97-AF65-F5344CB8AC3E}">
        <p14:creationId xmlns:p14="http://schemas.microsoft.com/office/powerpoint/2010/main" val="1678141860"/>
      </p:ext>
    </p:extLst>
  </p:cSld>
  <p:clrMap bg1="lt1" tx1="dk1" bg2="lt2" tx2="dk2" accent1="accent1" accent2="accent2" accent3="accent3" accent4="accent4" accent5="accent5" accent6="accent6" hlink="hlink" folHlink="folHlink"/>
  <p:sldLayoutIdLst>
    <p:sldLayoutId id="2147483894" r:id="rId1"/>
    <p:sldLayoutId id="2147483895" r:id="rId2"/>
    <p:sldLayoutId id="2147483896" r:id="rId3"/>
    <p:sldLayoutId id="2147483897" r:id="rId4"/>
    <p:sldLayoutId id="2147483898" r:id="rId5"/>
    <p:sldLayoutId id="2147483899" r:id="rId6"/>
    <p:sldLayoutId id="2147483900" r:id="rId7"/>
    <p:sldLayoutId id="2147483901" r:id="rId8"/>
    <p:sldLayoutId id="2147483902" r:id="rId9"/>
    <p:sldLayoutId id="2147483903" r:id="rId10"/>
    <p:sldLayoutId id="2147483904" r:id="rId11"/>
    <p:sldLayoutId id="2147483905" r:id="rId12"/>
    <p:sldLayoutId id="2147483906" r:id="rId13"/>
    <p:sldLayoutId id="2147483907" r:id="rId14"/>
    <p:sldLayoutId id="2147483908" r:id="rId15"/>
    <p:sldLayoutId id="2147483909" r:id="rId16"/>
    <p:sldLayoutId id="2147483910" r:id="rId17"/>
  </p:sldLayoutIdLst>
  <p:hf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www.who.int/uv/publications/en/UVIGuide.pdf" TargetMode="Externa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28.JPG"/><Relationship Id="rId4" Type="http://schemas.openxmlformats.org/officeDocument/2006/relationships/image" Target="../media/image27.JPG"/></Relationships>
</file>

<file path=ppt/slides/_rels/slide18.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JP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2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7198C3-BB3B-4E97-AAD7-1CF99A26CD65}"/>
              </a:ext>
            </a:extLst>
          </p:cNvPr>
          <p:cNvSpPr>
            <a:spLocks noGrp="1"/>
          </p:cNvSpPr>
          <p:nvPr>
            <p:ph type="title"/>
          </p:nvPr>
        </p:nvSpPr>
        <p:spPr>
          <a:xfrm>
            <a:off x="1374588" y="186268"/>
            <a:ext cx="10620187" cy="3618898"/>
          </a:xfrm>
        </p:spPr>
        <p:txBody>
          <a:bodyPr vert="horz" lIns="91440" tIns="45720" rIns="91440" bIns="45720" rtlCol="0" anchor="b">
            <a:normAutofit/>
          </a:bodyPr>
          <a:lstStyle/>
          <a:p>
            <a:pPr algn="ctr"/>
            <a:r>
              <a:rPr lang="en-US" sz="7200" dirty="0"/>
              <a:t>Zühlke </a:t>
            </a:r>
            <a:br>
              <a:rPr lang="en-US" sz="7200" dirty="0"/>
            </a:br>
            <a:r>
              <a:rPr lang="en-US" sz="6000" dirty="0"/>
              <a:t>Tech 4 Good: Sprint</a:t>
            </a:r>
          </a:p>
        </p:txBody>
      </p:sp>
      <p:sp>
        <p:nvSpPr>
          <p:cNvPr id="5" name="Text Placeholder 4">
            <a:extLst>
              <a:ext uri="{FF2B5EF4-FFF2-40B4-BE49-F238E27FC236}">
                <a16:creationId xmlns:a16="http://schemas.microsoft.com/office/drawing/2014/main" id="{5AA0F3AF-C98E-4385-A985-0BDF484A5E81}"/>
              </a:ext>
            </a:extLst>
          </p:cNvPr>
          <p:cNvSpPr>
            <a:spLocks noGrp="1"/>
          </p:cNvSpPr>
          <p:nvPr>
            <p:ph type="body" idx="1"/>
          </p:nvPr>
        </p:nvSpPr>
        <p:spPr>
          <a:xfrm>
            <a:off x="2121648" y="4193746"/>
            <a:ext cx="9143999" cy="1722959"/>
          </a:xfrm>
        </p:spPr>
        <p:txBody>
          <a:bodyPr vert="horz" lIns="91440" tIns="45720" rIns="91440" bIns="45720" rtlCol="0" anchor="t">
            <a:normAutofit/>
          </a:bodyPr>
          <a:lstStyle/>
          <a:p>
            <a:pPr algn="ctr"/>
            <a:r>
              <a:rPr lang="en-US" sz="2400" dirty="0"/>
              <a:t>Tech Returners, Team CodeBenders</a:t>
            </a:r>
          </a:p>
          <a:p>
            <a:pPr algn="ctr"/>
            <a:r>
              <a:rPr lang="en-US" sz="2400" dirty="0"/>
              <a:t>March’21 Cohort</a:t>
            </a:r>
          </a:p>
          <a:p>
            <a:pPr algn="ctr"/>
            <a:r>
              <a:rPr lang="en-US" sz="2400" dirty="0"/>
              <a:t>Ciaran Cullen, Marius Grigore, Susan Luebke, Sriranjini Srinivasa</a:t>
            </a:r>
          </a:p>
          <a:p>
            <a:pPr algn="ctr"/>
            <a:endParaRPr lang="en-US" sz="2400" dirty="0"/>
          </a:p>
        </p:txBody>
      </p:sp>
      <p:sp>
        <p:nvSpPr>
          <p:cNvPr id="2" name="TextBox 1">
            <a:extLst>
              <a:ext uri="{FF2B5EF4-FFF2-40B4-BE49-F238E27FC236}">
                <a16:creationId xmlns:a16="http://schemas.microsoft.com/office/drawing/2014/main" id="{DD553382-C4E8-4008-B91C-6C7977D0F48E}"/>
              </a:ext>
            </a:extLst>
          </p:cNvPr>
          <p:cNvSpPr txBox="1"/>
          <p:nvPr/>
        </p:nvSpPr>
        <p:spPr>
          <a:xfrm>
            <a:off x="9090212" y="6397419"/>
            <a:ext cx="3030070" cy="369332"/>
          </a:xfrm>
          <a:prstGeom prst="rect">
            <a:avLst/>
          </a:prstGeom>
          <a:noFill/>
        </p:spPr>
        <p:txBody>
          <a:bodyPr wrap="square" rtlCol="0">
            <a:spAutoFit/>
          </a:bodyPr>
          <a:lstStyle/>
          <a:p>
            <a:pPr algn="r"/>
            <a:r>
              <a:rPr lang="en-US" dirty="0"/>
              <a:t>April 15, 2021</a:t>
            </a:r>
            <a:endParaRPr lang="en-GB" dirty="0"/>
          </a:p>
        </p:txBody>
      </p:sp>
      <p:sp>
        <p:nvSpPr>
          <p:cNvPr id="3" name="Slide Number Placeholder 2">
            <a:extLst>
              <a:ext uri="{FF2B5EF4-FFF2-40B4-BE49-F238E27FC236}">
                <a16:creationId xmlns:a16="http://schemas.microsoft.com/office/drawing/2014/main" id="{B5439E23-DB9A-4E97-8D7C-711CCA7B8A2C}"/>
              </a:ext>
            </a:extLst>
          </p:cNvPr>
          <p:cNvSpPr>
            <a:spLocks noGrp="1"/>
          </p:cNvSpPr>
          <p:nvPr>
            <p:ph type="sldNum" sz="quarter" idx="12"/>
          </p:nvPr>
        </p:nvSpPr>
        <p:spPr/>
        <p:txBody>
          <a:bodyPr/>
          <a:lstStyle/>
          <a:p>
            <a:fld id="{6B1FD587-4C10-4A03-9EAC-84D47CE8D42F}" type="slidenum">
              <a:rPr lang="en-GB" smtClean="0"/>
              <a:t>1</a:t>
            </a:fld>
            <a:endParaRPr lang="en-GB" dirty="0"/>
          </a:p>
        </p:txBody>
      </p:sp>
      <p:pic>
        <p:nvPicPr>
          <p:cNvPr id="7" name="Picture 6" descr="A picture containing window&#10;&#10;Description automatically generated">
            <a:extLst>
              <a:ext uri="{FF2B5EF4-FFF2-40B4-BE49-F238E27FC236}">
                <a16:creationId xmlns:a16="http://schemas.microsoft.com/office/drawing/2014/main" id="{3AA31211-EA97-4D40-8DB8-394EA74655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93486" y="56010"/>
            <a:ext cx="1567466" cy="1567466"/>
          </a:xfrm>
          <a:prstGeom prst="rect">
            <a:avLst/>
          </a:prstGeom>
        </p:spPr>
      </p:pic>
    </p:spTree>
    <p:extLst>
      <p:ext uri="{BB962C8B-B14F-4D97-AF65-F5344CB8AC3E}">
        <p14:creationId xmlns:p14="http://schemas.microsoft.com/office/powerpoint/2010/main" val="38307983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4DFAAE7-061D-4086-99EC-872CB3050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B97C09EC-02D5-41FF-A114-E056E4B5D12C}"/>
              </a:ext>
            </a:extLst>
          </p:cNvPr>
          <p:cNvSpPr>
            <a:spLocks noGrp="1"/>
          </p:cNvSpPr>
          <p:nvPr>
            <p:ph type="title"/>
          </p:nvPr>
        </p:nvSpPr>
        <p:spPr>
          <a:xfrm>
            <a:off x="3854451" y="685800"/>
            <a:ext cx="7648573" cy="1752599"/>
          </a:xfrm>
        </p:spPr>
        <p:txBody>
          <a:bodyPr>
            <a:normAutofit/>
          </a:bodyPr>
          <a:lstStyle/>
          <a:p>
            <a:r>
              <a:rPr lang="en-US" dirty="0"/>
              <a:t>Agile Summary </a:t>
            </a:r>
            <a:endParaRPr lang="en-GB" dirty="0"/>
          </a:p>
        </p:txBody>
      </p:sp>
      <p:sp>
        <p:nvSpPr>
          <p:cNvPr id="34" name="Rectangle 12">
            <a:extLst>
              <a:ext uri="{FF2B5EF4-FFF2-40B4-BE49-F238E27FC236}">
                <a16:creationId xmlns:a16="http://schemas.microsoft.com/office/drawing/2014/main" id="{E7570099-A243-48DD-9EAE-36F4AC095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06393"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35" name="Freeform 6">
            <a:extLst>
              <a:ext uri="{FF2B5EF4-FFF2-40B4-BE49-F238E27FC236}">
                <a16:creationId xmlns:a16="http://schemas.microsoft.com/office/drawing/2014/main" id="{45E4A74B-6514-424A-ADFA-C232FA6B90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5233" y="1"/>
            <a:ext cx="858884" cy="2780957"/>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lumMod val="75000"/>
            </a:schemeClr>
          </a:solidFill>
          <a:ln>
            <a:noFill/>
          </a:ln>
        </p:spPr>
      </p:sp>
      <p:sp>
        <p:nvSpPr>
          <p:cNvPr id="17" name="Freeform 7">
            <a:extLst>
              <a:ext uri="{FF2B5EF4-FFF2-40B4-BE49-F238E27FC236}">
                <a16:creationId xmlns:a16="http://schemas.microsoft.com/office/drawing/2014/main" id="{F61C5C86-C785-4B92-9F2D-133B8B8C2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41424" y="1"/>
            <a:ext cx="835810" cy="2671495"/>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9" name="Freeform 12">
            <a:extLst>
              <a:ext uri="{FF2B5EF4-FFF2-40B4-BE49-F238E27FC236}">
                <a16:creationId xmlns:a16="http://schemas.microsoft.com/office/drawing/2014/main" id="{954D0BF9-002C-4D3A-A222-C166094A5D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41424" y="2585830"/>
            <a:ext cx="2175413" cy="4272171"/>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21" name="Freeform 13">
            <a:extLst>
              <a:ext uri="{FF2B5EF4-FFF2-40B4-BE49-F238E27FC236}">
                <a16:creationId xmlns:a16="http://schemas.microsoft.com/office/drawing/2014/main" id="{6080EB6E-D69F-43B1-91EC-75C303342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9078" y="2695292"/>
            <a:ext cx="2690743" cy="4162709"/>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3" name="Freeform: Shape 22">
            <a:extLst>
              <a:ext uri="{FF2B5EF4-FFF2-40B4-BE49-F238E27FC236}">
                <a16:creationId xmlns:a16="http://schemas.microsoft.com/office/drawing/2014/main" id="{21BA816A-EE68-4A96-BA05-73303B2F4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5233" y="2690532"/>
            <a:ext cx="2904320" cy="4167469"/>
          </a:xfrm>
          <a:custGeom>
            <a:avLst/>
            <a:gdLst>
              <a:gd name="connsiteX0" fmla="*/ 0 w 2904320"/>
              <a:gd name="connsiteY0" fmla="*/ 0 h 4167469"/>
              <a:gd name="connsiteX1" fmla="*/ 288431 w 2904320"/>
              <a:gd name="connsiteY1" fmla="*/ 90425 h 4167469"/>
              <a:gd name="connsiteX2" fmla="*/ 2904320 w 2904320"/>
              <a:gd name="connsiteY2" fmla="*/ 3220465 h 4167469"/>
              <a:gd name="connsiteX3" fmla="*/ 2904320 w 2904320"/>
              <a:gd name="connsiteY3" fmla="*/ 4167469 h 4167469"/>
              <a:gd name="connsiteX4" fmla="*/ 2694589 w 2904320"/>
              <a:gd name="connsiteY4" fmla="*/ 4167469 h 4167469"/>
              <a:gd name="connsiteX5" fmla="*/ 3846 w 2904320"/>
              <a:gd name="connsiteY5" fmla="*/ 4759 h 4167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04320" h="4167469">
                <a:moveTo>
                  <a:pt x="0" y="0"/>
                </a:moveTo>
                <a:lnTo>
                  <a:pt x="288431" y="90425"/>
                </a:lnTo>
                <a:lnTo>
                  <a:pt x="2904320" y="3220465"/>
                </a:lnTo>
                <a:lnTo>
                  <a:pt x="2904320" y="4167469"/>
                </a:lnTo>
                <a:lnTo>
                  <a:pt x="2694589" y="4167469"/>
                </a:lnTo>
                <a:lnTo>
                  <a:pt x="3846" y="4759"/>
                </a:lnTo>
                <a:close/>
              </a:path>
            </a:pathLst>
          </a:custGeom>
          <a:solidFill>
            <a:schemeClr val="accent1">
              <a:lumMod val="75000"/>
            </a:schemeClr>
          </a:solidFill>
          <a:ln>
            <a:noFill/>
          </a:ln>
        </p:spPr>
      </p:sp>
      <p:sp>
        <p:nvSpPr>
          <p:cNvPr id="25" name="Freeform 15">
            <a:extLst>
              <a:ext uri="{FF2B5EF4-FFF2-40B4-BE49-F238E27FC236}">
                <a16:creationId xmlns:a16="http://schemas.microsoft.com/office/drawing/2014/main" id="{22A94CDB-5D63-4C75-9CB6-6C18CDF37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41424" y="2581071"/>
            <a:ext cx="2894568" cy="427693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sp>
        <p:nvSpPr>
          <p:cNvPr id="36" name="Content Placeholder 5">
            <a:extLst>
              <a:ext uri="{FF2B5EF4-FFF2-40B4-BE49-F238E27FC236}">
                <a16:creationId xmlns:a16="http://schemas.microsoft.com/office/drawing/2014/main" id="{92649DD3-106A-4BC4-9280-B46528E686E8}"/>
              </a:ext>
            </a:extLst>
          </p:cNvPr>
          <p:cNvSpPr>
            <a:spLocks noGrp="1"/>
          </p:cNvSpPr>
          <p:nvPr>
            <p:ph idx="1"/>
          </p:nvPr>
        </p:nvSpPr>
        <p:spPr>
          <a:xfrm>
            <a:off x="3854451" y="2666999"/>
            <a:ext cx="7648572" cy="3124201"/>
          </a:xfrm>
        </p:spPr>
        <p:txBody>
          <a:bodyPr anchor="t">
            <a:normAutofit/>
          </a:bodyPr>
          <a:lstStyle/>
          <a:p>
            <a:r>
              <a:rPr lang="en-US" sz="2000" dirty="0"/>
              <a:t>Scrum Stand Ups 3x week</a:t>
            </a:r>
          </a:p>
          <a:p>
            <a:r>
              <a:rPr lang="en-US" sz="2000" dirty="0"/>
              <a:t>Reflection 1x week (Friday)</a:t>
            </a:r>
          </a:p>
          <a:p>
            <a:r>
              <a:rPr lang="en-US" sz="2000" dirty="0"/>
              <a:t>Scrum Leader rotates weekly</a:t>
            </a:r>
          </a:p>
          <a:p>
            <a:r>
              <a:rPr lang="en-US" sz="2000" dirty="0"/>
              <a:t>Pair programming weekly </a:t>
            </a:r>
          </a:p>
          <a:p>
            <a:pPr lvl="1"/>
            <a:r>
              <a:rPr lang="en-US" sz="1600" dirty="0"/>
              <a:t>Within team and out</a:t>
            </a:r>
          </a:p>
          <a:p>
            <a:r>
              <a:rPr lang="en-US" sz="2000" dirty="0"/>
              <a:t>GitHub: Team member reviews and merge</a:t>
            </a:r>
          </a:p>
          <a:p>
            <a:r>
              <a:rPr lang="en-US" sz="2000" dirty="0"/>
              <a:t>Tools: Trello, Miro, Google Calendar</a:t>
            </a:r>
            <a:endParaRPr lang="en-GB" sz="2000" dirty="0"/>
          </a:p>
        </p:txBody>
      </p:sp>
      <p:sp>
        <p:nvSpPr>
          <p:cNvPr id="4" name="Slide Number Placeholder 3">
            <a:extLst>
              <a:ext uri="{FF2B5EF4-FFF2-40B4-BE49-F238E27FC236}">
                <a16:creationId xmlns:a16="http://schemas.microsoft.com/office/drawing/2014/main" id="{C1D49274-65AC-4B77-9748-B3664DA3A516}"/>
              </a:ext>
            </a:extLst>
          </p:cNvPr>
          <p:cNvSpPr>
            <a:spLocks noGrp="1"/>
          </p:cNvSpPr>
          <p:nvPr>
            <p:ph type="sldNum" sz="quarter" idx="12"/>
          </p:nvPr>
        </p:nvSpPr>
        <p:spPr>
          <a:xfrm>
            <a:off x="10675633" y="6032041"/>
            <a:ext cx="551167" cy="365125"/>
          </a:xfrm>
        </p:spPr>
        <p:txBody>
          <a:bodyPr>
            <a:normAutofit/>
          </a:bodyPr>
          <a:lstStyle/>
          <a:p>
            <a:pPr>
              <a:spcAft>
                <a:spcPts val="600"/>
              </a:spcAft>
            </a:pPr>
            <a:fld id="{6B1FD587-4C10-4A03-9EAC-84D47CE8D42F}" type="slidenum">
              <a:rPr lang="en-GB" smtClean="0"/>
              <a:pPr>
                <a:spcAft>
                  <a:spcPts val="600"/>
                </a:spcAft>
              </a:pPr>
              <a:t>10</a:t>
            </a:fld>
            <a:endParaRPr lang="en-GB" dirty="0"/>
          </a:p>
        </p:txBody>
      </p:sp>
    </p:spTree>
    <p:extLst>
      <p:ext uri="{BB962C8B-B14F-4D97-AF65-F5344CB8AC3E}">
        <p14:creationId xmlns:p14="http://schemas.microsoft.com/office/powerpoint/2010/main" val="1447283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89D35B1-0ED5-4358-8CAE-A9E49412AA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6" name="Freeform 6">
              <a:extLst>
                <a:ext uri="{FF2B5EF4-FFF2-40B4-BE49-F238E27FC236}">
                  <a16:creationId xmlns:a16="http://schemas.microsoft.com/office/drawing/2014/main" id="{DDEF6545-5A42-469E-8778-86CA01CD46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0" name="Freeform 7">
              <a:extLst>
                <a:ext uri="{FF2B5EF4-FFF2-40B4-BE49-F238E27FC236}">
                  <a16:creationId xmlns:a16="http://schemas.microsoft.com/office/drawing/2014/main" id="{3B08853F-842C-4D0A-9A89-D05CB3990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1" name="Freeform 8">
              <a:extLst>
                <a:ext uri="{FF2B5EF4-FFF2-40B4-BE49-F238E27FC236}">
                  <a16:creationId xmlns:a16="http://schemas.microsoft.com/office/drawing/2014/main" id="{A436FB18-2D01-4AAB-AD10-2D1208310F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2" name="Freeform 9">
              <a:extLst>
                <a:ext uri="{FF2B5EF4-FFF2-40B4-BE49-F238E27FC236}">
                  <a16:creationId xmlns:a16="http://schemas.microsoft.com/office/drawing/2014/main" id="{9EFB8341-7A7B-46E4-AF94-689147AD05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5" name="Freeform 10">
              <a:extLst>
                <a:ext uri="{FF2B5EF4-FFF2-40B4-BE49-F238E27FC236}">
                  <a16:creationId xmlns:a16="http://schemas.microsoft.com/office/drawing/2014/main" id="{C4D84136-7804-4605-AC9F-238A3665E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4" name="Freeform 11">
              <a:extLst>
                <a:ext uri="{FF2B5EF4-FFF2-40B4-BE49-F238E27FC236}">
                  <a16:creationId xmlns:a16="http://schemas.microsoft.com/office/drawing/2014/main" id="{4EC6F81C-51C2-4A6F-8B94-562DA67362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6" name="Rectangle 15">
            <a:extLst>
              <a:ext uri="{FF2B5EF4-FFF2-40B4-BE49-F238E27FC236}">
                <a16:creationId xmlns:a16="http://schemas.microsoft.com/office/drawing/2014/main" id="{7E123AAE-7C5D-4EC5-B570-7141C9405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sp>
        <p:nvSpPr>
          <p:cNvPr id="18" name="Rectangle 17">
            <a:extLst>
              <a:ext uri="{FF2B5EF4-FFF2-40B4-BE49-F238E27FC236}">
                <a16:creationId xmlns:a16="http://schemas.microsoft.com/office/drawing/2014/main" id="{EBE68FE8-33EE-42EC-8894-0492375502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sp>
        <p:nvSpPr>
          <p:cNvPr id="4" name="Slide Number Placeholder 3">
            <a:extLst>
              <a:ext uri="{FF2B5EF4-FFF2-40B4-BE49-F238E27FC236}">
                <a16:creationId xmlns:a16="http://schemas.microsoft.com/office/drawing/2014/main" id="{0F2501C6-BBA0-473B-9504-1EB2ACF898F2}"/>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3" name="Title 4">
            <a:extLst>
              <a:ext uri="{FF2B5EF4-FFF2-40B4-BE49-F238E27FC236}">
                <a16:creationId xmlns:a16="http://schemas.microsoft.com/office/drawing/2014/main" id="{858C9235-DF92-4735-A2DF-0B179B9BC415}"/>
              </a:ext>
            </a:extLst>
          </p:cNvPr>
          <p:cNvSpPr>
            <a:spLocks noGrp="1"/>
          </p:cNvSpPr>
          <p:nvPr>
            <p:ph type="title"/>
          </p:nvPr>
        </p:nvSpPr>
        <p:spPr>
          <a:xfrm>
            <a:off x="1288224" y="480059"/>
            <a:ext cx="10018713" cy="837405"/>
          </a:xfrm>
        </p:spPr>
        <p:txBody>
          <a:bodyPr/>
          <a:lstStyle/>
          <a:p>
            <a:r>
              <a:rPr lang="en-US" dirty="0"/>
              <a:t>Sunny Walk Trello Board (</a:t>
            </a:r>
            <a:r>
              <a:rPr lang="en-US" dirty="0" err="1"/>
              <a:t>wk</a:t>
            </a:r>
            <a:r>
              <a:rPr lang="en-US" dirty="0"/>
              <a:t> of Apr 15</a:t>
            </a:r>
            <a:r>
              <a:rPr lang="en-US" baseline="30000" dirty="0"/>
              <a:t>th</a:t>
            </a:r>
            <a:r>
              <a:rPr lang="en-US" dirty="0"/>
              <a:t>)</a:t>
            </a:r>
            <a:endParaRPr lang="en-GB" dirty="0"/>
          </a:p>
        </p:txBody>
      </p:sp>
      <p:pic>
        <p:nvPicPr>
          <p:cNvPr id="5" name="Picture 4">
            <a:extLst>
              <a:ext uri="{FF2B5EF4-FFF2-40B4-BE49-F238E27FC236}">
                <a16:creationId xmlns:a16="http://schemas.microsoft.com/office/drawing/2014/main" id="{7E1DF865-96BD-4C47-8CB3-37A4E9C02C3E}"/>
              </a:ext>
            </a:extLst>
          </p:cNvPr>
          <p:cNvPicPr>
            <a:picLocks noChangeAspect="1"/>
          </p:cNvPicPr>
          <p:nvPr/>
        </p:nvPicPr>
        <p:blipFill>
          <a:blip r:embed="rId3"/>
          <a:stretch>
            <a:fillRect/>
          </a:stretch>
        </p:blipFill>
        <p:spPr>
          <a:xfrm>
            <a:off x="1373642" y="1213936"/>
            <a:ext cx="9811055" cy="5018320"/>
          </a:xfrm>
          <a:prstGeom prst="rect">
            <a:avLst/>
          </a:prstGeom>
        </p:spPr>
      </p:pic>
    </p:spTree>
    <p:extLst>
      <p:ext uri="{BB962C8B-B14F-4D97-AF65-F5344CB8AC3E}">
        <p14:creationId xmlns:p14="http://schemas.microsoft.com/office/powerpoint/2010/main" val="3400846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9D059B6-ADD8-488A-B346-63289E90D1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2" name="Freeform 6">
              <a:extLst>
                <a:ext uri="{FF2B5EF4-FFF2-40B4-BE49-F238E27FC236}">
                  <a16:creationId xmlns:a16="http://schemas.microsoft.com/office/drawing/2014/main" id="{F69B42B4-BC82-4495-A6F9-A28167B56A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3" name="Freeform 7">
              <a:extLst>
                <a:ext uri="{FF2B5EF4-FFF2-40B4-BE49-F238E27FC236}">
                  <a16:creationId xmlns:a16="http://schemas.microsoft.com/office/drawing/2014/main" id="{83CC168C-2AD4-4FFB-9F25-420ED6514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4" name="Freeform 9">
              <a:extLst>
                <a:ext uri="{FF2B5EF4-FFF2-40B4-BE49-F238E27FC236}">
                  <a16:creationId xmlns:a16="http://schemas.microsoft.com/office/drawing/2014/main" id="{6C9F369A-6158-4AE8-BA04-138A9DFFA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5" name="Freeform 10">
              <a:extLst>
                <a:ext uri="{FF2B5EF4-FFF2-40B4-BE49-F238E27FC236}">
                  <a16:creationId xmlns:a16="http://schemas.microsoft.com/office/drawing/2014/main" id="{FC7B1DF4-AD98-42A8-820F-667A3DCC4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6" name="Freeform 11">
              <a:extLst>
                <a:ext uri="{FF2B5EF4-FFF2-40B4-BE49-F238E27FC236}">
                  <a16:creationId xmlns:a16="http://schemas.microsoft.com/office/drawing/2014/main" id="{61C58B74-3656-4FD5-AC47-EE3A59EBB8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7" name="Freeform 12">
              <a:extLst>
                <a:ext uri="{FF2B5EF4-FFF2-40B4-BE49-F238E27FC236}">
                  <a16:creationId xmlns:a16="http://schemas.microsoft.com/office/drawing/2014/main" id="{8B349A01-D803-4A18-B608-47BFCED43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9" name="Rectangle 18">
            <a:extLst>
              <a:ext uri="{FF2B5EF4-FFF2-40B4-BE49-F238E27FC236}">
                <a16:creationId xmlns:a16="http://schemas.microsoft.com/office/drawing/2014/main" id="{384E03DA-B800-46E1-AF36-59DF74A4B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sp useBgFill="1">
        <p:nvSpPr>
          <p:cNvPr id="21" name="Rectangle 20">
            <a:extLst>
              <a:ext uri="{FF2B5EF4-FFF2-40B4-BE49-F238E27FC236}">
                <a16:creationId xmlns:a16="http://schemas.microsoft.com/office/drawing/2014/main" id="{D7A9900B-CB87-464C-884A-B15D70B64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4" name="Title 3">
            <a:extLst>
              <a:ext uri="{FF2B5EF4-FFF2-40B4-BE49-F238E27FC236}">
                <a16:creationId xmlns:a16="http://schemas.microsoft.com/office/drawing/2014/main" id="{FA7198C3-BB3B-4E97-AAD7-1CF99A26CD65}"/>
              </a:ext>
            </a:extLst>
          </p:cNvPr>
          <p:cNvSpPr>
            <a:spLocks noGrp="1"/>
          </p:cNvSpPr>
          <p:nvPr>
            <p:ph type="title"/>
          </p:nvPr>
        </p:nvSpPr>
        <p:spPr>
          <a:xfrm>
            <a:off x="792482" y="821265"/>
            <a:ext cx="6979918" cy="5222117"/>
          </a:xfrm>
        </p:spPr>
        <p:txBody>
          <a:bodyPr vert="horz" lIns="91440" tIns="45720" rIns="91440" bIns="45720" rtlCol="0" anchor="ctr">
            <a:normAutofit/>
          </a:bodyPr>
          <a:lstStyle/>
          <a:p>
            <a:r>
              <a:rPr lang="en-US" sz="6000" dirty="0"/>
              <a:t>Frontend</a:t>
            </a:r>
          </a:p>
        </p:txBody>
      </p:sp>
      <p:cxnSp>
        <p:nvCxnSpPr>
          <p:cNvPr id="23" name="Straight Connector 22">
            <a:extLst>
              <a:ext uri="{FF2B5EF4-FFF2-40B4-BE49-F238E27FC236}">
                <a16:creationId xmlns:a16="http://schemas.microsoft.com/office/drawing/2014/main" id="{2095369B-D528-438E-80C9-A093047670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1624"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0A7C6F59-40B9-4CB4-8820-F916C9E7631E}"/>
              </a:ext>
            </a:extLst>
          </p:cNvPr>
          <p:cNvSpPr>
            <a:spLocks noGrp="1"/>
          </p:cNvSpPr>
          <p:nvPr>
            <p:ph type="sldNum" sz="quarter" idx="12"/>
          </p:nvPr>
        </p:nvSpPr>
        <p:spPr>
          <a:xfrm>
            <a:off x="10820401" y="6199631"/>
            <a:ext cx="1055914" cy="365125"/>
          </a:xfrm>
        </p:spPr>
        <p:txBody>
          <a:bodyPr vert="horz" lIns="91440" tIns="45720" rIns="91440" bIns="45720" rtlCol="0" anchor="ct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B1FD587-4C10-4A03-9EAC-84D47CE8D42F}"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1749212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614958" y="22068"/>
            <a:ext cx="10018713" cy="837405"/>
          </a:xfrm>
        </p:spPr>
        <p:txBody>
          <a:bodyPr/>
          <a:lstStyle/>
          <a:p>
            <a:r>
              <a:rPr lang="en-US" dirty="0"/>
              <a:t>Sunny Walk Pages: Overview</a:t>
            </a:r>
            <a:endParaRPr lang="en-GB" dirty="0"/>
          </a:p>
        </p:txBody>
      </p:sp>
      <p:pic>
        <p:nvPicPr>
          <p:cNvPr id="4" name="Picture 3">
            <a:extLst>
              <a:ext uri="{FF2B5EF4-FFF2-40B4-BE49-F238E27FC236}">
                <a16:creationId xmlns:a16="http://schemas.microsoft.com/office/drawing/2014/main" id="{4C1F572C-0409-47F1-8103-E08F9505F202}"/>
              </a:ext>
            </a:extLst>
          </p:cNvPr>
          <p:cNvPicPr>
            <a:picLocks noChangeAspect="1"/>
          </p:cNvPicPr>
          <p:nvPr/>
        </p:nvPicPr>
        <p:blipFill>
          <a:blip r:embed="rId2"/>
          <a:stretch>
            <a:fillRect/>
          </a:stretch>
        </p:blipFill>
        <p:spPr>
          <a:xfrm>
            <a:off x="146157" y="2473215"/>
            <a:ext cx="3197136" cy="2187514"/>
          </a:xfrm>
          <a:prstGeom prst="rect">
            <a:avLst/>
          </a:prstGeom>
        </p:spPr>
      </p:pic>
      <p:pic>
        <p:nvPicPr>
          <p:cNvPr id="11" name="Picture 10">
            <a:extLst>
              <a:ext uri="{FF2B5EF4-FFF2-40B4-BE49-F238E27FC236}">
                <a16:creationId xmlns:a16="http://schemas.microsoft.com/office/drawing/2014/main" id="{1964999B-5376-48AD-AFC0-BA5EC01B9796}"/>
              </a:ext>
            </a:extLst>
          </p:cNvPr>
          <p:cNvPicPr>
            <a:picLocks noChangeAspect="1"/>
          </p:cNvPicPr>
          <p:nvPr/>
        </p:nvPicPr>
        <p:blipFill>
          <a:blip r:embed="rId3"/>
          <a:stretch>
            <a:fillRect/>
          </a:stretch>
        </p:blipFill>
        <p:spPr>
          <a:xfrm>
            <a:off x="71985" y="4418678"/>
            <a:ext cx="2649132" cy="2191011"/>
          </a:xfrm>
          <a:prstGeom prst="rect">
            <a:avLst/>
          </a:prstGeom>
        </p:spPr>
      </p:pic>
      <p:pic>
        <p:nvPicPr>
          <p:cNvPr id="5" name="Picture 4">
            <a:extLst>
              <a:ext uri="{FF2B5EF4-FFF2-40B4-BE49-F238E27FC236}">
                <a16:creationId xmlns:a16="http://schemas.microsoft.com/office/drawing/2014/main" id="{29A91801-76CB-4EF2-8BC6-4DA81CB6BFD3}"/>
              </a:ext>
            </a:extLst>
          </p:cNvPr>
          <p:cNvPicPr>
            <a:picLocks noChangeAspect="1"/>
          </p:cNvPicPr>
          <p:nvPr/>
        </p:nvPicPr>
        <p:blipFill>
          <a:blip r:embed="rId4"/>
          <a:stretch>
            <a:fillRect/>
          </a:stretch>
        </p:blipFill>
        <p:spPr>
          <a:xfrm>
            <a:off x="71985" y="353526"/>
            <a:ext cx="3271308" cy="2232714"/>
          </a:xfrm>
          <a:prstGeom prst="rect">
            <a:avLst/>
          </a:prstGeom>
        </p:spPr>
      </p:pic>
      <p:pic>
        <p:nvPicPr>
          <p:cNvPr id="13" name="Picture 12">
            <a:extLst>
              <a:ext uri="{FF2B5EF4-FFF2-40B4-BE49-F238E27FC236}">
                <a16:creationId xmlns:a16="http://schemas.microsoft.com/office/drawing/2014/main" id="{7D5ED59C-07C6-4C38-81FA-05825A69B4BF}"/>
              </a:ext>
            </a:extLst>
          </p:cNvPr>
          <p:cNvPicPr>
            <a:picLocks noChangeAspect="1"/>
          </p:cNvPicPr>
          <p:nvPr/>
        </p:nvPicPr>
        <p:blipFill>
          <a:blip r:embed="rId5"/>
          <a:stretch>
            <a:fillRect/>
          </a:stretch>
        </p:blipFill>
        <p:spPr>
          <a:xfrm>
            <a:off x="1939815" y="4271091"/>
            <a:ext cx="1829831" cy="1479863"/>
          </a:xfrm>
          <a:prstGeom prst="rect">
            <a:avLst/>
          </a:prstGeom>
        </p:spPr>
      </p:pic>
      <p:pic>
        <p:nvPicPr>
          <p:cNvPr id="15" name="Picture 14">
            <a:extLst>
              <a:ext uri="{FF2B5EF4-FFF2-40B4-BE49-F238E27FC236}">
                <a16:creationId xmlns:a16="http://schemas.microsoft.com/office/drawing/2014/main" id="{7871887F-9805-4DE6-B475-48CBCCF61740}"/>
              </a:ext>
            </a:extLst>
          </p:cNvPr>
          <p:cNvPicPr>
            <a:picLocks noChangeAspect="1"/>
          </p:cNvPicPr>
          <p:nvPr/>
        </p:nvPicPr>
        <p:blipFill>
          <a:blip r:embed="rId6"/>
          <a:stretch>
            <a:fillRect/>
          </a:stretch>
        </p:blipFill>
        <p:spPr>
          <a:xfrm>
            <a:off x="3028886" y="5054427"/>
            <a:ext cx="1829831" cy="1618873"/>
          </a:xfrm>
          <a:prstGeom prst="rect">
            <a:avLst/>
          </a:prstGeom>
        </p:spPr>
      </p:pic>
      <p:pic>
        <p:nvPicPr>
          <p:cNvPr id="17" name="Picture 16">
            <a:extLst>
              <a:ext uri="{FF2B5EF4-FFF2-40B4-BE49-F238E27FC236}">
                <a16:creationId xmlns:a16="http://schemas.microsoft.com/office/drawing/2014/main" id="{0912EB50-6B6C-4F9E-8645-7B228309E649}"/>
              </a:ext>
            </a:extLst>
          </p:cNvPr>
          <p:cNvPicPr>
            <a:picLocks noChangeAspect="1"/>
          </p:cNvPicPr>
          <p:nvPr/>
        </p:nvPicPr>
        <p:blipFill>
          <a:blip r:embed="rId7"/>
          <a:stretch>
            <a:fillRect/>
          </a:stretch>
        </p:blipFill>
        <p:spPr>
          <a:xfrm>
            <a:off x="2760831" y="1485475"/>
            <a:ext cx="1857646" cy="1449263"/>
          </a:xfrm>
          <a:prstGeom prst="rect">
            <a:avLst/>
          </a:prstGeom>
        </p:spPr>
      </p:pic>
      <p:sp>
        <p:nvSpPr>
          <p:cNvPr id="8" name="Left Brace 7">
            <a:extLst>
              <a:ext uri="{FF2B5EF4-FFF2-40B4-BE49-F238E27FC236}">
                <a16:creationId xmlns:a16="http://schemas.microsoft.com/office/drawing/2014/main" id="{C8BD2F18-BD76-4FF0-9C0A-73412F29ACC7}"/>
              </a:ext>
            </a:extLst>
          </p:cNvPr>
          <p:cNvSpPr/>
          <p:nvPr/>
        </p:nvSpPr>
        <p:spPr>
          <a:xfrm rot="10800000">
            <a:off x="4374259" y="900199"/>
            <a:ext cx="1116354" cy="5552546"/>
          </a:xfrm>
          <a:prstGeom prst="leftBrace">
            <a:avLst>
              <a:gd name="adj1" fmla="val 48031"/>
              <a:gd name="adj2" fmla="val 50305"/>
            </a:avLst>
          </a:prstGeom>
          <a:ln w="28575"/>
        </p:spPr>
        <p:style>
          <a:lnRef idx="1">
            <a:schemeClr val="accent2"/>
          </a:lnRef>
          <a:fillRef idx="0">
            <a:schemeClr val="accent2"/>
          </a:fillRef>
          <a:effectRef idx="0">
            <a:schemeClr val="accent2"/>
          </a:effectRef>
          <a:fontRef idx="minor">
            <a:schemeClr val="tx1"/>
          </a:fontRef>
        </p:style>
        <p:txBody>
          <a:bodyPr rtlCol="0" anchor="ctr"/>
          <a:lstStyle/>
          <a:p>
            <a:pPr algn="ctr"/>
            <a:endParaRPr lang="en-GB" dirty="0"/>
          </a:p>
        </p:txBody>
      </p:sp>
      <p:pic>
        <p:nvPicPr>
          <p:cNvPr id="12" name="Picture 11">
            <a:extLst>
              <a:ext uri="{FF2B5EF4-FFF2-40B4-BE49-F238E27FC236}">
                <a16:creationId xmlns:a16="http://schemas.microsoft.com/office/drawing/2014/main" id="{D09A3CBE-9225-4A2A-9732-8379129E66F9}"/>
              </a:ext>
            </a:extLst>
          </p:cNvPr>
          <p:cNvPicPr>
            <a:picLocks noChangeAspect="1"/>
          </p:cNvPicPr>
          <p:nvPr/>
        </p:nvPicPr>
        <p:blipFill>
          <a:blip r:embed="rId8"/>
          <a:stretch>
            <a:fillRect/>
          </a:stretch>
        </p:blipFill>
        <p:spPr>
          <a:xfrm>
            <a:off x="5268753" y="898743"/>
            <a:ext cx="4511033" cy="2490557"/>
          </a:xfrm>
          <a:prstGeom prst="rect">
            <a:avLst/>
          </a:prstGeom>
        </p:spPr>
      </p:pic>
      <p:pic>
        <p:nvPicPr>
          <p:cNvPr id="19" name="Picture 18">
            <a:extLst>
              <a:ext uri="{FF2B5EF4-FFF2-40B4-BE49-F238E27FC236}">
                <a16:creationId xmlns:a16="http://schemas.microsoft.com/office/drawing/2014/main" id="{914D70CD-5469-4969-A4F7-C243149109BB}"/>
              </a:ext>
            </a:extLst>
          </p:cNvPr>
          <p:cNvPicPr>
            <a:picLocks noChangeAspect="1"/>
          </p:cNvPicPr>
          <p:nvPr/>
        </p:nvPicPr>
        <p:blipFill>
          <a:blip r:embed="rId9"/>
          <a:stretch>
            <a:fillRect/>
          </a:stretch>
        </p:blipFill>
        <p:spPr>
          <a:xfrm>
            <a:off x="7807771" y="3809148"/>
            <a:ext cx="2645491" cy="2490557"/>
          </a:xfrm>
          <a:prstGeom prst="rect">
            <a:avLst/>
          </a:prstGeom>
        </p:spPr>
      </p:pic>
      <p:sp>
        <p:nvSpPr>
          <p:cNvPr id="20" name="TextBox 19">
            <a:extLst>
              <a:ext uri="{FF2B5EF4-FFF2-40B4-BE49-F238E27FC236}">
                <a16:creationId xmlns:a16="http://schemas.microsoft.com/office/drawing/2014/main" id="{925334A9-2D41-4914-A39A-4D26EBD232E6}"/>
              </a:ext>
            </a:extLst>
          </p:cNvPr>
          <p:cNvSpPr txBox="1"/>
          <p:nvPr/>
        </p:nvSpPr>
        <p:spPr>
          <a:xfrm>
            <a:off x="7663923" y="943048"/>
            <a:ext cx="1553919" cy="369332"/>
          </a:xfrm>
          <a:prstGeom prst="rect">
            <a:avLst/>
          </a:prstGeom>
          <a:noFill/>
        </p:spPr>
        <p:txBody>
          <a:bodyPr wrap="square" rtlCol="0">
            <a:spAutoFit/>
          </a:bodyPr>
          <a:lstStyle/>
          <a:p>
            <a:pPr algn="ctr"/>
            <a:r>
              <a:rPr lang="en-US" b="1" dirty="0"/>
              <a:t>USER HOME</a:t>
            </a:r>
            <a:endParaRPr lang="en-GB" b="1" dirty="0"/>
          </a:p>
        </p:txBody>
      </p:sp>
      <p:pic>
        <p:nvPicPr>
          <p:cNvPr id="22" name="Picture 21">
            <a:extLst>
              <a:ext uri="{FF2B5EF4-FFF2-40B4-BE49-F238E27FC236}">
                <a16:creationId xmlns:a16="http://schemas.microsoft.com/office/drawing/2014/main" id="{E1F3E7B6-D246-43AC-9876-A4DD0F4C1CD7}"/>
              </a:ext>
            </a:extLst>
          </p:cNvPr>
          <p:cNvPicPr>
            <a:picLocks noChangeAspect="1"/>
          </p:cNvPicPr>
          <p:nvPr/>
        </p:nvPicPr>
        <p:blipFill>
          <a:blip r:embed="rId10"/>
          <a:stretch>
            <a:fillRect/>
          </a:stretch>
        </p:blipFill>
        <p:spPr>
          <a:xfrm>
            <a:off x="5696458" y="2980568"/>
            <a:ext cx="2584404" cy="2612975"/>
          </a:xfrm>
          <a:prstGeom prst="rect">
            <a:avLst/>
          </a:prstGeom>
        </p:spPr>
      </p:pic>
      <p:sp>
        <p:nvSpPr>
          <p:cNvPr id="23" name="TextBox 22">
            <a:extLst>
              <a:ext uri="{FF2B5EF4-FFF2-40B4-BE49-F238E27FC236}">
                <a16:creationId xmlns:a16="http://schemas.microsoft.com/office/drawing/2014/main" id="{1637C127-1E88-456E-92F1-BC5462207507}"/>
              </a:ext>
            </a:extLst>
          </p:cNvPr>
          <p:cNvSpPr txBox="1"/>
          <p:nvPr/>
        </p:nvSpPr>
        <p:spPr>
          <a:xfrm>
            <a:off x="5032545" y="4287055"/>
            <a:ext cx="1553919" cy="369332"/>
          </a:xfrm>
          <a:prstGeom prst="rect">
            <a:avLst/>
          </a:prstGeom>
          <a:noFill/>
        </p:spPr>
        <p:txBody>
          <a:bodyPr wrap="square" rtlCol="0">
            <a:spAutoFit/>
          </a:bodyPr>
          <a:lstStyle/>
          <a:p>
            <a:pPr algn="ctr"/>
            <a:r>
              <a:rPr lang="en-US" b="1" dirty="0"/>
              <a:t>REGISTER</a:t>
            </a:r>
            <a:endParaRPr lang="en-GB" b="1" dirty="0"/>
          </a:p>
        </p:txBody>
      </p:sp>
      <p:sp>
        <p:nvSpPr>
          <p:cNvPr id="24" name="TextBox 23">
            <a:extLst>
              <a:ext uri="{FF2B5EF4-FFF2-40B4-BE49-F238E27FC236}">
                <a16:creationId xmlns:a16="http://schemas.microsoft.com/office/drawing/2014/main" id="{C5A95730-FD45-4EA7-BAB8-F9ADFFA4A798}"/>
              </a:ext>
            </a:extLst>
          </p:cNvPr>
          <p:cNvSpPr txBox="1"/>
          <p:nvPr/>
        </p:nvSpPr>
        <p:spPr>
          <a:xfrm>
            <a:off x="7576598" y="5637848"/>
            <a:ext cx="1553919" cy="369332"/>
          </a:xfrm>
          <a:prstGeom prst="rect">
            <a:avLst/>
          </a:prstGeom>
          <a:noFill/>
        </p:spPr>
        <p:txBody>
          <a:bodyPr wrap="square" rtlCol="0">
            <a:spAutoFit/>
          </a:bodyPr>
          <a:lstStyle/>
          <a:p>
            <a:pPr algn="ctr"/>
            <a:r>
              <a:rPr lang="en-US" b="1" dirty="0"/>
              <a:t>PROFILE</a:t>
            </a:r>
            <a:endParaRPr lang="en-GB" b="1" dirty="0"/>
          </a:p>
        </p:txBody>
      </p:sp>
      <p:pic>
        <p:nvPicPr>
          <p:cNvPr id="16" name="Picture 15">
            <a:extLst>
              <a:ext uri="{FF2B5EF4-FFF2-40B4-BE49-F238E27FC236}">
                <a16:creationId xmlns:a16="http://schemas.microsoft.com/office/drawing/2014/main" id="{685D6C67-0AEA-499B-8646-8644E60C8CC3}"/>
              </a:ext>
            </a:extLst>
          </p:cNvPr>
          <p:cNvPicPr>
            <a:picLocks noChangeAspect="1"/>
          </p:cNvPicPr>
          <p:nvPr/>
        </p:nvPicPr>
        <p:blipFill>
          <a:blip r:embed="rId11"/>
          <a:stretch>
            <a:fillRect/>
          </a:stretch>
        </p:blipFill>
        <p:spPr>
          <a:xfrm>
            <a:off x="5284355" y="4921023"/>
            <a:ext cx="2551803" cy="1802983"/>
          </a:xfrm>
          <a:prstGeom prst="rect">
            <a:avLst/>
          </a:prstGeom>
        </p:spPr>
      </p:pic>
      <p:sp>
        <p:nvSpPr>
          <p:cNvPr id="25" name="TextBox 24">
            <a:extLst>
              <a:ext uri="{FF2B5EF4-FFF2-40B4-BE49-F238E27FC236}">
                <a16:creationId xmlns:a16="http://schemas.microsoft.com/office/drawing/2014/main" id="{6BAEE772-58A3-4C8B-8DA9-9578D8DAAD90}"/>
              </a:ext>
            </a:extLst>
          </p:cNvPr>
          <p:cNvSpPr txBox="1"/>
          <p:nvPr/>
        </p:nvSpPr>
        <p:spPr>
          <a:xfrm>
            <a:off x="5046665" y="6219044"/>
            <a:ext cx="1553919" cy="369332"/>
          </a:xfrm>
          <a:prstGeom prst="rect">
            <a:avLst/>
          </a:prstGeom>
          <a:noFill/>
        </p:spPr>
        <p:txBody>
          <a:bodyPr wrap="square" rtlCol="0">
            <a:spAutoFit/>
          </a:bodyPr>
          <a:lstStyle/>
          <a:p>
            <a:pPr algn="ctr"/>
            <a:r>
              <a:rPr lang="en-US" b="1" dirty="0"/>
              <a:t>LOG IN</a:t>
            </a:r>
            <a:endParaRPr lang="en-GB" b="1" dirty="0"/>
          </a:p>
        </p:txBody>
      </p:sp>
      <p:sp>
        <p:nvSpPr>
          <p:cNvPr id="28" name="TextBox 27">
            <a:extLst>
              <a:ext uri="{FF2B5EF4-FFF2-40B4-BE49-F238E27FC236}">
                <a16:creationId xmlns:a16="http://schemas.microsoft.com/office/drawing/2014/main" id="{C1558ED1-6560-4315-ACA8-CB925D1F779B}"/>
              </a:ext>
            </a:extLst>
          </p:cNvPr>
          <p:cNvSpPr txBox="1"/>
          <p:nvPr/>
        </p:nvSpPr>
        <p:spPr>
          <a:xfrm>
            <a:off x="9752340" y="780039"/>
            <a:ext cx="2469265" cy="3108543"/>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30ACEC"/>
                </a:solidFill>
                <a:effectLst/>
                <a:uLnTx/>
                <a:uFillTx/>
                <a:latin typeface="Corbel" panose="020B0503020204020204"/>
                <a:ea typeface="+mn-ea"/>
                <a:cs typeface="+mn-cs"/>
              </a:rPr>
              <a:t>Upbeat, modern design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30ACEC"/>
                </a:solidFill>
                <a:effectLst/>
                <a:uLnTx/>
                <a:uFillTx/>
                <a:latin typeface="Corbel" panose="020B0503020204020204"/>
                <a:ea typeface="+mn-ea"/>
                <a:cs typeface="+mn-cs"/>
              </a:rPr>
              <a:t>Strong multicultural and multigenerational visuals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30ACEC"/>
                </a:solidFill>
                <a:effectLst/>
                <a:uLnTx/>
                <a:uFillTx/>
                <a:latin typeface="Corbel" panose="020B0503020204020204"/>
                <a:ea typeface="+mn-ea"/>
                <a:cs typeface="+mn-cs"/>
              </a:rPr>
              <a:t>Fully responsive and continuity of design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30ACEC"/>
                </a:solidFill>
                <a:effectLst/>
                <a:uLnTx/>
                <a:uFillTx/>
                <a:latin typeface="Corbel" panose="020B0503020204020204"/>
                <a:ea typeface="+mn-ea"/>
                <a:cs typeface="+mn-cs"/>
              </a:rPr>
              <a:t>Standardized &amp; inclusive:</a:t>
            </a:r>
          </a:p>
          <a:p>
            <a:pPr marL="742950" lvl="1" indent="-285750">
              <a:buFont typeface="Arial" panose="020B0604020202020204" pitchFamily="34" charset="0"/>
              <a:buChar char="•"/>
            </a:pPr>
            <a:r>
              <a:rPr lang="en-US" sz="1400" dirty="0">
                <a:solidFill>
                  <a:srgbClr val="30ACEC"/>
                </a:solidFill>
                <a:latin typeface="Corbel" panose="020B0503020204020204"/>
              </a:rPr>
              <a:t>7 user types from active wheelchair, electronic wheelchair, push walker, pram, walking, etc.</a:t>
            </a:r>
            <a:endParaRPr kumimoji="0" lang="en-US" sz="1400" b="0" i="0" u="none" strike="noStrike" kern="1200" cap="none" spc="0" normalizeH="0" baseline="0" noProof="0" dirty="0">
              <a:ln>
                <a:noFill/>
              </a:ln>
              <a:solidFill>
                <a:srgbClr val="30ACEC"/>
              </a:solidFill>
              <a:effectLst/>
              <a:uLnTx/>
              <a:uFillTx/>
              <a:latin typeface="Corbel" panose="020B0503020204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30ACEC"/>
                </a:solidFill>
                <a:effectLst/>
                <a:uLnTx/>
                <a:uFillTx/>
                <a:latin typeface="Corbel" panose="020B0503020204020204"/>
                <a:ea typeface="+mn-ea"/>
                <a:cs typeface="+mn-cs"/>
              </a:rPr>
              <a:t>Dwell time maximizer with 11 sunshine song titles</a:t>
            </a:r>
            <a:endParaRPr kumimoji="0" lang="en-GB" sz="18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4120489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92FC6E9-02F0-49ED-9B00-3521706696D0}"/>
              </a:ext>
            </a:extLst>
          </p:cNvPr>
          <p:cNvPicPr>
            <a:picLocks noChangeAspect="1"/>
          </p:cNvPicPr>
          <p:nvPr/>
        </p:nvPicPr>
        <p:blipFill>
          <a:blip r:embed="rId2"/>
          <a:stretch>
            <a:fillRect/>
          </a:stretch>
        </p:blipFill>
        <p:spPr>
          <a:xfrm>
            <a:off x="4762163" y="2769944"/>
            <a:ext cx="2689740" cy="3204436"/>
          </a:xfrm>
          <a:prstGeom prst="rect">
            <a:avLst/>
          </a:prstGeom>
        </p:spPr>
      </p:pic>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614958" y="9427"/>
            <a:ext cx="10018713" cy="837405"/>
          </a:xfrm>
        </p:spPr>
        <p:txBody>
          <a:bodyPr/>
          <a:lstStyle/>
          <a:p>
            <a:r>
              <a:rPr lang="en-US" dirty="0"/>
              <a:t>Web Performance &amp; Accessibility Testing</a:t>
            </a:r>
            <a:endParaRPr lang="en-GB" dirty="0"/>
          </a:p>
        </p:txBody>
      </p:sp>
      <p:sp>
        <p:nvSpPr>
          <p:cNvPr id="14" name="TextBox 13">
            <a:extLst>
              <a:ext uri="{FF2B5EF4-FFF2-40B4-BE49-F238E27FC236}">
                <a16:creationId xmlns:a16="http://schemas.microsoft.com/office/drawing/2014/main" id="{48DF532D-5C12-4950-A467-818F05AD6DE7}"/>
              </a:ext>
            </a:extLst>
          </p:cNvPr>
          <p:cNvSpPr txBox="1"/>
          <p:nvPr/>
        </p:nvSpPr>
        <p:spPr>
          <a:xfrm>
            <a:off x="7258047" y="801578"/>
            <a:ext cx="4648799" cy="5078313"/>
          </a:xfrm>
          <a:prstGeom prst="rect">
            <a:avLst/>
          </a:prstGeom>
          <a:noFill/>
        </p:spPr>
        <p:txBody>
          <a:bodyPr wrap="square" rtlCol="0">
            <a:spAutoFit/>
          </a:bodyPr>
          <a:lstStyle/>
          <a:p>
            <a:pPr marR="0" lvl="0" algn="ctr" defTabSz="457200" rtl="0" eaLnBrk="1" fontAlgn="auto" latinLnBrk="0" hangingPunct="1">
              <a:lnSpc>
                <a:spcPct val="100000"/>
              </a:lnSpc>
              <a:spcBef>
                <a:spcPts val="0"/>
              </a:spcBef>
              <a:spcAft>
                <a:spcPts val="0"/>
              </a:spcAft>
              <a:buClrTx/>
              <a:buSzTx/>
              <a:tabLst/>
              <a:defRPr/>
            </a:pPr>
            <a:r>
              <a:rPr kumimoji="0" lang="en-US" sz="1600" b="1" i="0" u="sng" strike="noStrike" kern="1200" cap="none" spc="0" normalizeH="0" baseline="0" noProof="0" dirty="0">
                <a:ln>
                  <a:noFill/>
                </a:ln>
                <a:solidFill>
                  <a:prstClr val="black"/>
                </a:solidFill>
                <a:effectLst/>
                <a:uLnTx/>
                <a:uFillTx/>
                <a:latin typeface="Corbel" panose="020B0503020204020204"/>
                <a:ea typeface="+mn-ea"/>
                <a:cs typeface="+mn-cs"/>
              </a:rPr>
              <a:t>Google Lighthouse DevTools </a:t>
            </a:r>
          </a:p>
          <a:p>
            <a:pPr marL="285750" indent="-285750">
              <a:buFont typeface="Arial" panose="020B0604020202020204" pitchFamily="34" charset="0"/>
              <a:buChar char="•"/>
            </a:pPr>
            <a:r>
              <a:rPr kumimoji="0" lang="en-US" sz="1600" b="0" i="0" u="none" strike="noStrike" kern="1200" cap="none" spc="0" normalizeH="0" baseline="0" noProof="0" dirty="0">
                <a:ln>
                  <a:noFill/>
                </a:ln>
                <a:solidFill>
                  <a:prstClr val="black"/>
                </a:solidFill>
                <a:effectLst/>
                <a:uLnTx/>
                <a:uFillTx/>
                <a:latin typeface="Corbel" panose="020B0503020204020204"/>
                <a:ea typeface="+mn-ea"/>
                <a:cs typeface="+mn-cs"/>
              </a:rPr>
              <a:t>Performance Improvement: </a:t>
            </a:r>
            <a:r>
              <a:rPr kumimoji="0" lang="en-US" sz="1600" b="0" i="0" u="none" strike="noStrike" kern="1200" cap="none" spc="0" normalizeH="0" baseline="0" noProof="0" dirty="0">
                <a:ln>
                  <a:noFill/>
                </a:ln>
                <a:solidFill>
                  <a:srgbClr val="FF0000"/>
                </a:solidFill>
                <a:effectLst/>
                <a:uLnTx/>
                <a:uFillTx/>
                <a:latin typeface="Corbel" panose="020B0503020204020204"/>
                <a:ea typeface="+mn-ea"/>
                <a:cs typeface="+mn-cs"/>
              </a:rPr>
              <a:t>19</a:t>
            </a:r>
            <a:r>
              <a:rPr kumimoji="0" lang="en-US" sz="1600" b="0" i="0" u="none" strike="noStrike" kern="1200" cap="none" spc="0" normalizeH="0" baseline="0" noProof="0" dirty="0">
                <a:ln>
                  <a:noFill/>
                </a:ln>
                <a:solidFill>
                  <a:prstClr val="black"/>
                </a:solidFill>
                <a:effectLst/>
                <a:uLnTx/>
                <a:uFillTx/>
                <a:latin typeface="Corbel" panose="020B0503020204020204"/>
                <a:ea typeface="+mn-ea"/>
                <a:cs typeface="+mn-cs"/>
              </a:rPr>
              <a:t> to 81</a:t>
            </a:r>
          </a:p>
          <a:p>
            <a:pPr marL="742950" lvl="1" indent="-285750">
              <a:buFont typeface="Arial" panose="020B0604020202020204" pitchFamily="34" charset="0"/>
              <a:buChar char="•"/>
            </a:pPr>
            <a:r>
              <a:rPr kumimoji="0" lang="en-US" sz="1600" b="0" i="0" u="none" strike="noStrike" kern="1200" cap="none" spc="0" normalizeH="0" baseline="0" noProof="0" dirty="0">
                <a:ln>
                  <a:noFill/>
                </a:ln>
                <a:solidFill>
                  <a:prstClr val="black"/>
                </a:solidFill>
                <a:effectLst/>
                <a:uLnTx/>
                <a:uFillTx/>
                <a:latin typeface="Corbel" panose="020B0503020204020204"/>
                <a:ea typeface="+mn-ea"/>
                <a:cs typeface="+mn-cs"/>
              </a:rPr>
              <a:t>Performance improvement with image </a:t>
            </a:r>
            <a:r>
              <a:rPr lang="en-US" sz="1600" dirty="0">
                <a:solidFill>
                  <a:prstClr val="black"/>
                </a:solidFill>
                <a:latin typeface="Corbel" panose="020B0503020204020204"/>
              </a:rPr>
              <a:t>preload, React loader component with placeholder images</a:t>
            </a:r>
          </a:p>
          <a:p>
            <a:pPr marL="285750" indent="-285750">
              <a:buFont typeface="Arial" panose="020B0604020202020204" pitchFamily="34" charset="0"/>
              <a:buChar char="•"/>
            </a:pPr>
            <a:r>
              <a:rPr kumimoji="0" lang="en-US" sz="1600" b="0" i="0" u="none" strike="noStrike" kern="1200" cap="none" spc="0" normalizeH="0" baseline="0" noProof="0" dirty="0">
                <a:ln>
                  <a:noFill/>
                </a:ln>
                <a:solidFill>
                  <a:prstClr val="black"/>
                </a:solidFill>
                <a:effectLst/>
                <a:uLnTx/>
                <a:uFillTx/>
                <a:latin typeface="Corbel" panose="020B0503020204020204"/>
                <a:ea typeface="+mn-ea"/>
                <a:cs typeface="+mn-cs"/>
              </a:rPr>
              <a:t>Accessibility: 81</a:t>
            </a:r>
          </a:p>
          <a:p>
            <a:pPr marL="742950" lvl="1" indent="-285750">
              <a:buFont typeface="Arial" panose="020B0604020202020204" pitchFamily="34" charset="0"/>
              <a:buChar char="•"/>
            </a:pPr>
            <a:r>
              <a:rPr lang="en-US" sz="1600" i="1" dirty="0">
                <a:solidFill>
                  <a:prstClr val="black"/>
                </a:solidFill>
                <a:latin typeface="Corbel" panose="020B0503020204020204"/>
              </a:rPr>
              <a:t>~L</a:t>
            </a:r>
            <a:r>
              <a:rPr kumimoji="0" lang="en-US" sz="1600" b="0" i="1" u="none" strike="noStrike" kern="1200" cap="none" spc="0" normalizeH="0" baseline="0" noProof="0" dirty="0">
                <a:ln>
                  <a:noFill/>
                </a:ln>
                <a:solidFill>
                  <a:prstClr val="black"/>
                </a:solidFill>
                <a:effectLst/>
                <a:uLnTx/>
                <a:uFillTx/>
                <a:latin typeface="Corbel" panose="020B0503020204020204"/>
                <a:ea typeface="+mn-ea"/>
                <a:cs typeface="+mn-cs"/>
              </a:rPr>
              <a:t>ess than 1% of website homepages meet basic web accessibility standards;</a:t>
            </a:r>
            <a:r>
              <a:rPr lang="en-US" sz="1600" i="1" dirty="0">
                <a:solidFill>
                  <a:prstClr val="black"/>
                </a:solidFill>
                <a:latin typeface="Corbel" panose="020B0503020204020204"/>
              </a:rPr>
              <a:t> </a:t>
            </a:r>
            <a:r>
              <a:rPr kumimoji="0" lang="en-US" sz="1600" b="0" i="1" u="none" strike="noStrike" kern="1200" cap="none" spc="0" normalizeH="0" baseline="0" noProof="0" dirty="0">
                <a:ln>
                  <a:noFill/>
                </a:ln>
                <a:solidFill>
                  <a:prstClr val="black"/>
                </a:solidFill>
                <a:effectLst/>
                <a:uLnTx/>
                <a:uFillTx/>
                <a:latin typeface="Corbel" panose="020B0503020204020204"/>
                <a:ea typeface="+mn-ea"/>
                <a:cs typeface="+mn-cs"/>
              </a:rPr>
              <a:t>POUR: Perceivable, Operable, Understandable, and Robust*</a:t>
            </a:r>
          </a:p>
          <a:p>
            <a:pPr marL="285750" indent="-285750">
              <a:buFont typeface="Arial" panose="020B0604020202020204" pitchFamily="34" charset="0"/>
              <a:buChar char="•"/>
            </a:pPr>
            <a:r>
              <a:rPr kumimoji="0" lang="en-US" sz="1600" b="0" u="none" strike="noStrike" kern="1200" cap="none" spc="0" normalizeH="0" baseline="0" noProof="0" dirty="0">
                <a:ln>
                  <a:noFill/>
                </a:ln>
                <a:solidFill>
                  <a:prstClr val="black"/>
                </a:solidFill>
                <a:effectLst/>
                <a:uLnTx/>
                <a:uFillTx/>
                <a:latin typeface="Corbel" panose="020B0503020204020204"/>
                <a:ea typeface="+mn-ea"/>
                <a:cs typeface="+mn-cs"/>
              </a:rPr>
              <a:t>Sunny Walk include</a:t>
            </a:r>
            <a:r>
              <a:rPr lang="en-US" sz="1600" dirty="0">
                <a:solidFill>
                  <a:prstClr val="black"/>
                </a:solidFill>
                <a:latin typeface="Corbel" panose="020B0503020204020204"/>
              </a:rPr>
              <a:t>s:</a:t>
            </a:r>
          </a:p>
          <a:p>
            <a:pPr marL="1200150" lvl="2" indent="-285750">
              <a:buFont typeface="Arial" panose="020B0604020202020204" pitchFamily="34" charset="0"/>
              <a:buChar char="•"/>
            </a:pPr>
            <a:r>
              <a:rPr lang="en-US" sz="1600" dirty="0">
                <a:solidFill>
                  <a:prstClr val="black"/>
                </a:solidFill>
                <a:latin typeface="Corbel" panose="020B0503020204020204"/>
              </a:rPr>
              <a:t>A</a:t>
            </a:r>
            <a:r>
              <a:rPr kumimoji="0" lang="en-US" sz="1600" b="0" u="none" strike="noStrike" kern="1200" cap="none" spc="0" normalizeH="0" baseline="0" noProof="0" dirty="0">
                <a:ln>
                  <a:noFill/>
                </a:ln>
                <a:solidFill>
                  <a:prstClr val="black"/>
                </a:solidFill>
                <a:effectLst/>
                <a:uLnTx/>
                <a:uFillTx/>
                <a:latin typeface="Corbel" panose="020B0503020204020204"/>
                <a:ea typeface="+mn-ea"/>
                <a:cs typeface="+mn-cs"/>
              </a:rPr>
              <a:t>lternatives to auditory and visual content</a:t>
            </a:r>
          </a:p>
          <a:p>
            <a:pPr lvl="3"/>
            <a:r>
              <a:rPr lang="en-US" sz="1600" dirty="0">
                <a:solidFill>
                  <a:prstClr val="black"/>
                </a:solidFill>
                <a:latin typeface="Corbel" panose="020B0503020204020204"/>
              </a:rPr>
              <a:t>a</a:t>
            </a:r>
            <a:r>
              <a:rPr kumimoji="0" lang="en-US" sz="1600" b="0" u="none" strike="noStrike" kern="1200" cap="none" spc="0" normalizeH="0" baseline="0" noProof="0" dirty="0">
                <a:ln>
                  <a:noFill/>
                </a:ln>
                <a:solidFill>
                  <a:prstClr val="black"/>
                </a:solidFill>
                <a:effectLst/>
                <a:uLnTx/>
                <a:uFillTx/>
                <a:latin typeface="Corbel" panose="020B0503020204020204"/>
                <a:ea typeface="+mn-ea"/>
                <a:cs typeface="+mn-cs"/>
              </a:rPr>
              <a:t>lt: “Woman of colour wearing backpack walking solo against industrial style city wall”</a:t>
            </a:r>
          </a:p>
          <a:p>
            <a:pPr marL="1200150" lvl="2" indent="-285750">
              <a:buFont typeface="Arial" panose="020B0604020202020204" pitchFamily="34" charset="0"/>
              <a:buChar char="•"/>
            </a:pPr>
            <a:r>
              <a:rPr kumimoji="0" lang="en-US" sz="1600" b="0" u="none" strike="noStrike" kern="1200" cap="none" spc="0" normalizeH="0" baseline="0" noProof="0" dirty="0">
                <a:ln>
                  <a:noFill/>
                </a:ln>
                <a:solidFill>
                  <a:prstClr val="black"/>
                </a:solidFill>
                <a:effectLst/>
                <a:uLnTx/>
                <a:uFillTx/>
                <a:latin typeface="Corbel" panose="020B0503020204020204"/>
                <a:ea typeface="+mn-ea"/>
                <a:cs typeface="+mn-cs"/>
              </a:rPr>
              <a:t>Accessibility: “colorblind”</a:t>
            </a:r>
          </a:p>
          <a:p>
            <a:pPr marL="1200150" lvl="2" indent="-285750">
              <a:buFont typeface="Arial" panose="020B0604020202020204" pitchFamily="34" charset="0"/>
              <a:buChar char="•"/>
            </a:pPr>
            <a:r>
              <a:rPr lang="en-US" sz="1600" dirty="0">
                <a:solidFill>
                  <a:prstClr val="black"/>
                </a:solidFill>
                <a:latin typeface="Corbel" panose="020B0503020204020204"/>
              </a:rPr>
              <a:t>Gravity: “faces”</a:t>
            </a:r>
            <a:endParaRPr kumimoji="0" lang="en-US"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8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pic>
        <p:nvPicPr>
          <p:cNvPr id="8" name="Picture 7">
            <a:extLst>
              <a:ext uri="{FF2B5EF4-FFF2-40B4-BE49-F238E27FC236}">
                <a16:creationId xmlns:a16="http://schemas.microsoft.com/office/drawing/2014/main" id="{0ED5629E-B5AC-49A4-9962-1BB125CB41EC}"/>
              </a:ext>
            </a:extLst>
          </p:cNvPr>
          <p:cNvPicPr>
            <a:picLocks noChangeAspect="1"/>
          </p:cNvPicPr>
          <p:nvPr/>
        </p:nvPicPr>
        <p:blipFill>
          <a:blip r:embed="rId3"/>
          <a:stretch>
            <a:fillRect/>
          </a:stretch>
        </p:blipFill>
        <p:spPr>
          <a:xfrm>
            <a:off x="1644555" y="1133370"/>
            <a:ext cx="3065755" cy="2244078"/>
          </a:xfrm>
          <a:prstGeom prst="rect">
            <a:avLst/>
          </a:prstGeom>
        </p:spPr>
      </p:pic>
      <p:sp>
        <p:nvSpPr>
          <p:cNvPr id="18" name="TextBox 17">
            <a:extLst>
              <a:ext uri="{FF2B5EF4-FFF2-40B4-BE49-F238E27FC236}">
                <a16:creationId xmlns:a16="http://schemas.microsoft.com/office/drawing/2014/main" id="{E514B036-47B5-48F9-BF73-3E7822599FF8}"/>
              </a:ext>
            </a:extLst>
          </p:cNvPr>
          <p:cNvSpPr txBox="1"/>
          <p:nvPr/>
        </p:nvSpPr>
        <p:spPr>
          <a:xfrm>
            <a:off x="1614958" y="826123"/>
            <a:ext cx="3737503" cy="369332"/>
          </a:xfrm>
          <a:prstGeom prst="rect">
            <a:avLst/>
          </a:prstGeom>
          <a:noFill/>
        </p:spPr>
        <p:txBody>
          <a:bodyPr wrap="square" rtlCol="0">
            <a:spAutoFit/>
          </a:bodyPr>
          <a:lstStyle/>
          <a:p>
            <a:r>
              <a:rPr lang="en-US" b="1" dirty="0"/>
              <a:t>ORIGINAL ASSESSMENT</a:t>
            </a:r>
            <a:endParaRPr lang="en-GB" b="1" dirty="0"/>
          </a:p>
        </p:txBody>
      </p:sp>
      <p:sp>
        <p:nvSpPr>
          <p:cNvPr id="10" name="Arrow: Bent 9">
            <a:extLst>
              <a:ext uri="{FF2B5EF4-FFF2-40B4-BE49-F238E27FC236}">
                <a16:creationId xmlns:a16="http://schemas.microsoft.com/office/drawing/2014/main" id="{430462A8-393E-4B2D-8C36-4F2F3F94C9E7}"/>
              </a:ext>
            </a:extLst>
          </p:cNvPr>
          <p:cNvSpPr/>
          <p:nvPr/>
        </p:nvSpPr>
        <p:spPr>
          <a:xfrm rot="5400000">
            <a:off x="4757197" y="1359598"/>
            <a:ext cx="1490746" cy="1392552"/>
          </a:xfrm>
          <a:custGeom>
            <a:avLst/>
            <a:gdLst>
              <a:gd name="connsiteX0" fmla="*/ 0 w 1490746"/>
              <a:gd name="connsiteY0" fmla="*/ 1392552 h 1392552"/>
              <a:gd name="connsiteX1" fmla="*/ 0 w 1490746"/>
              <a:gd name="connsiteY1" fmla="*/ 783311 h 1392552"/>
              <a:gd name="connsiteX2" fmla="*/ 609242 w 1490746"/>
              <a:gd name="connsiteY2" fmla="*/ 174069 h 1392552"/>
              <a:gd name="connsiteX3" fmla="*/ 1021331 w 1490746"/>
              <a:gd name="connsiteY3" fmla="*/ 174069 h 1392552"/>
              <a:gd name="connsiteX4" fmla="*/ 1021331 w 1490746"/>
              <a:gd name="connsiteY4" fmla="*/ 0 h 1392552"/>
              <a:gd name="connsiteX5" fmla="*/ 1490746 w 1490746"/>
              <a:gd name="connsiteY5" fmla="*/ 348138 h 1392552"/>
              <a:gd name="connsiteX6" fmla="*/ 1021331 w 1490746"/>
              <a:gd name="connsiteY6" fmla="*/ 696276 h 1392552"/>
              <a:gd name="connsiteX7" fmla="*/ 1021331 w 1490746"/>
              <a:gd name="connsiteY7" fmla="*/ 522207 h 1392552"/>
              <a:gd name="connsiteX8" fmla="*/ 609242 w 1490746"/>
              <a:gd name="connsiteY8" fmla="*/ 522207 h 1392552"/>
              <a:gd name="connsiteX9" fmla="*/ 348138 w 1490746"/>
              <a:gd name="connsiteY9" fmla="*/ 783311 h 1392552"/>
              <a:gd name="connsiteX10" fmla="*/ 348138 w 1490746"/>
              <a:gd name="connsiteY10" fmla="*/ 1392552 h 1392552"/>
              <a:gd name="connsiteX11" fmla="*/ 0 w 1490746"/>
              <a:gd name="connsiteY11" fmla="*/ 1392552 h 1392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90746" h="1392552" fill="none" extrusionOk="0">
                <a:moveTo>
                  <a:pt x="0" y="1392552"/>
                </a:moveTo>
                <a:cubicBezTo>
                  <a:pt x="-27494" y="1318752"/>
                  <a:pt x="-23709" y="924112"/>
                  <a:pt x="0" y="783311"/>
                </a:cubicBezTo>
                <a:cubicBezTo>
                  <a:pt x="42198" y="449684"/>
                  <a:pt x="275050" y="143791"/>
                  <a:pt x="609242" y="174069"/>
                </a:cubicBezTo>
                <a:cubicBezTo>
                  <a:pt x="786860" y="169873"/>
                  <a:pt x="928744" y="176598"/>
                  <a:pt x="1021331" y="174069"/>
                </a:cubicBezTo>
                <a:cubicBezTo>
                  <a:pt x="1006457" y="91555"/>
                  <a:pt x="1030469" y="31066"/>
                  <a:pt x="1021331" y="0"/>
                </a:cubicBezTo>
                <a:cubicBezTo>
                  <a:pt x="1161954" y="86282"/>
                  <a:pt x="1452571" y="280863"/>
                  <a:pt x="1490746" y="348138"/>
                </a:cubicBezTo>
                <a:cubicBezTo>
                  <a:pt x="1440000" y="391351"/>
                  <a:pt x="1192803" y="624187"/>
                  <a:pt x="1021331" y="696276"/>
                </a:cubicBezTo>
                <a:cubicBezTo>
                  <a:pt x="1031911" y="640800"/>
                  <a:pt x="1008408" y="553625"/>
                  <a:pt x="1021331" y="522207"/>
                </a:cubicBezTo>
                <a:cubicBezTo>
                  <a:pt x="829023" y="518030"/>
                  <a:pt x="756926" y="511621"/>
                  <a:pt x="609242" y="522207"/>
                </a:cubicBezTo>
                <a:cubicBezTo>
                  <a:pt x="493456" y="523170"/>
                  <a:pt x="320809" y="641226"/>
                  <a:pt x="348138" y="783311"/>
                </a:cubicBezTo>
                <a:cubicBezTo>
                  <a:pt x="384959" y="855394"/>
                  <a:pt x="385108" y="1163414"/>
                  <a:pt x="348138" y="1392552"/>
                </a:cubicBezTo>
                <a:cubicBezTo>
                  <a:pt x="238196" y="1416734"/>
                  <a:pt x="93868" y="1417398"/>
                  <a:pt x="0" y="1392552"/>
                </a:cubicBezTo>
                <a:close/>
              </a:path>
              <a:path w="1490746" h="1392552" stroke="0" extrusionOk="0">
                <a:moveTo>
                  <a:pt x="0" y="1392552"/>
                </a:moveTo>
                <a:cubicBezTo>
                  <a:pt x="23847" y="1095995"/>
                  <a:pt x="-12174" y="904071"/>
                  <a:pt x="0" y="783311"/>
                </a:cubicBezTo>
                <a:cubicBezTo>
                  <a:pt x="-17823" y="497713"/>
                  <a:pt x="273293" y="189668"/>
                  <a:pt x="609242" y="174069"/>
                </a:cubicBezTo>
                <a:cubicBezTo>
                  <a:pt x="779845" y="182026"/>
                  <a:pt x="820356" y="159155"/>
                  <a:pt x="1021331" y="174069"/>
                </a:cubicBezTo>
                <a:cubicBezTo>
                  <a:pt x="1008636" y="124371"/>
                  <a:pt x="1035396" y="18276"/>
                  <a:pt x="1021331" y="0"/>
                </a:cubicBezTo>
                <a:cubicBezTo>
                  <a:pt x="1218215" y="118614"/>
                  <a:pt x="1358693" y="291284"/>
                  <a:pt x="1490746" y="348138"/>
                </a:cubicBezTo>
                <a:cubicBezTo>
                  <a:pt x="1408574" y="465329"/>
                  <a:pt x="1181711" y="638530"/>
                  <a:pt x="1021331" y="696276"/>
                </a:cubicBezTo>
                <a:cubicBezTo>
                  <a:pt x="1008977" y="626851"/>
                  <a:pt x="1035312" y="547232"/>
                  <a:pt x="1021331" y="522207"/>
                </a:cubicBezTo>
                <a:cubicBezTo>
                  <a:pt x="938527" y="507258"/>
                  <a:pt x="663101" y="553730"/>
                  <a:pt x="609242" y="522207"/>
                </a:cubicBezTo>
                <a:cubicBezTo>
                  <a:pt x="448087" y="507216"/>
                  <a:pt x="368911" y="638584"/>
                  <a:pt x="348138" y="783311"/>
                </a:cubicBezTo>
                <a:cubicBezTo>
                  <a:pt x="331341" y="896211"/>
                  <a:pt x="368537" y="1244460"/>
                  <a:pt x="348138" y="1392552"/>
                </a:cubicBezTo>
                <a:cubicBezTo>
                  <a:pt x="175593" y="1408669"/>
                  <a:pt x="48535" y="1400552"/>
                  <a:pt x="0" y="1392552"/>
                </a:cubicBezTo>
                <a:close/>
              </a:path>
            </a:pathLst>
          </a:custGeom>
          <a:solidFill>
            <a:schemeClr val="bg1"/>
          </a:solidFill>
          <a:ln>
            <a:solidFill>
              <a:srgbClr val="FFC000"/>
            </a:solidFill>
            <a:extLst>
              <a:ext uri="{C807C97D-BFC1-408E-A445-0C87EB9F89A2}">
                <ask:lineSketchStyleProps xmlns:ask="http://schemas.microsoft.com/office/drawing/2018/sketchyshapes" sd="1770004108">
                  <a:prstGeom prst="bentArrow">
                    <a:avLst>
                      <a:gd name="adj1" fmla="val 25000"/>
                      <a:gd name="adj2" fmla="val 25000"/>
                      <a:gd name="adj3" fmla="val 33709"/>
                      <a:gd name="adj4" fmla="val 4375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pic>
        <p:nvPicPr>
          <p:cNvPr id="16" name="Picture 15">
            <a:extLst>
              <a:ext uri="{FF2B5EF4-FFF2-40B4-BE49-F238E27FC236}">
                <a16:creationId xmlns:a16="http://schemas.microsoft.com/office/drawing/2014/main" id="{BEEFAC53-4128-46FD-913C-4F5F7897AC67}"/>
              </a:ext>
            </a:extLst>
          </p:cNvPr>
          <p:cNvPicPr>
            <a:picLocks noChangeAspect="1"/>
          </p:cNvPicPr>
          <p:nvPr/>
        </p:nvPicPr>
        <p:blipFill>
          <a:blip r:embed="rId4"/>
          <a:stretch>
            <a:fillRect/>
          </a:stretch>
        </p:blipFill>
        <p:spPr>
          <a:xfrm>
            <a:off x="138016" y="2916293"/>
            <a:ext cx="4721256" cy="3428763"/>
          </a:xfrm>
          <a:prstGeom prst="rect">
            <a:avLst/>
          </a:prstGeom>
        </p:spPr>
      </p:pic>
      <p:pic>
        <p:nvPicPr>
          <p:cNvPr id="25" name="Picture 24">
            <a:extLst>
              <a:ext uri="{FF2B5EF4-FFF2-40B4-BE49-F238E27FC236}">
                <a16:creationId xmlns:a16="http://schemas.microsoft.com/office/drawing/2014/main" id="{5718B54A-54B6-431F-8465-EA019ADB52A9}"/>
              </a:ext>
            </a:extLst>
          </p:cNvPr>
          <p:cNvPicPr>
            <a:picLocks noChangeAspect="1"/>
          </p:cNvPicPr>
          <p:nvPr/>
        </p:nvPicPr>
        <p:blipFill>
          <a:blip r:embed="rId5"/>
          <a:stretch>
            <a:fillRect/>
          </a:stretch>
        </p:blipFill>
        <p:spPr>
          <a:xfrm>
            <a:off x="10036940" y="5057694"/>
            <a:ext cx="1829831" cy="1618873"/>
          </a:xfrm>
          <a:prstGeom prst="rect">
            <a:avLst/>
          </a:prstGeom>
        </p:spPr>
      </p:pic>
      <p:sp>
        <p:nvSpPr>
          <p:cNvPr id="26" name="TextBox 25">
            <a:extLst>
              <a:ext uri="{FF2B5EF4-FFF2-40B4-BE49-F238E27FC236}">
                <a16:creationId xmlns:a16="http://schemas.microsoft.com/office/drawing/2014/main" id="{6186329A-DB0C-4D74-8266-083F471D7BE9}"/>
              </a:ext>
            </a:extLst>
          </p:cNvPr>
          <p:cNvSpPr txBox="1"/>
          <p:nvPr/>
        </p:nvSpPr>
        <p:spPr>
          <a:xfrm>
            <a:off x="4739907" y="2878293"/>
            <a:ext cx="2682399" cy="369332"/>
          </a:xfrm>
          <a:prstGeom prst="rect">
            <a:avLst/>
          </a:prstGeom>
          <a:solidFill>
            <a:schemeClr val="bg1"/>
          </a:solidFill>
        </p:spPr>
        <p:txBody>
          <a:bodyPr wrap="square" rtlCol="0">
            <a:spAutoFit/>
          </a:bodyPr>
          <a:lstStyle/>
          <a:p>
            <a:r>
              <a:rPr lang="en-US" b="1" dirty="0"/>
              <a:t>CURRENT ASSESSMENT</a:t>
            </a:r>
            <a:endParaRPr lang="en-GB" b="1" dirty="0"/>
          </a:p>
        </p:txBody>
      </p:sp>
      <p:sp>
        <p:nvSpPr>
          <p:cNvPr id="27" name="TextBox 26">
            <a:extLst>
              <a:ext uri="{FF2B5EF4-FFF2-40B4-BE49-F238E27FC236}">
                <a16:creationId xmlns:a16="http://schemas.microsoft.com/office/drawing/2014/main" id="{6AECCC45-E6E1-459D-8D1C-7D35E270826E}"/>
              </a:ext>
            </a:extLst>
          </p:cNvPr>
          <p:cNvSpPr txBox="1"/>
          <p:nvPr/>
        </p:nvSpPr>
        <p:spPr>
          <a:xfrm>
            <a:off x="2587803" y="6604084"/>
            <a:ext cx="2417650" cy="253916"/>
          </a:xfrm>
          <a:prstGeom prst="rect">
            <a:avLst/>
          </a:prstGeom>
          <a:noFill/>
        </p:spPr>
        <p:txBody>
          <a:bodyPr wrap="none" rtlCol="0">
            <a:spAutoFit/>
          </a:bodyPr>
          <a:lstStyle/>
          <a:p>
            <a:r>
              <a:rPr lang="en-US" sz="1050" dirty="0"/>
              <a:t>Source: Ten10.com/accessibility-testing </a:t>
            </a:r>
            <a:endParaRPr lang="en-GB" sz="1050" dirty="0"/>
          </a:p>
        </p:txBody>
      </p:sp>
    </p:spTree>
    <p:extLst>
      <p:ext uri="{BB962C8B-B14F-4D97-AF65-F5344CB8AC3E}">
        <p14:creationId xmlns:p14="http://schemas.microsoft.com/office/powerpoint/2010/main" val="533086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648617" y="153464"/>
            <a:ext cx="10018713" cy="837405"/>
          </a:xfrm>
        </p:spPr>
        <p:txBody>
          <a:bodyPr/>
          <a:lstStyle/>
          <a:p>
            <a:r>
              <a:rPr lang="en-US" dirty="0"/>
              <a:t>Conscientious Usability</a:t>
            </a:r>
            <a:endParaRPr lang="en-GB" dirty="0"/>
          </a:p>
        </p:txBody>
      </p:sp>
      <p:sp>
        <p:nvSpPr>
          <p:cNvPr id="7" name="TextBox 6">
            <a:extLst>
              <a:ext uri="{FF2B5EF4-FFF2-40B4-BE49-F238E27FC236}">
                <a16:creationId xmlns:a16="http://schemas.microsoft.com/office/drawing/2014/main" id="{6AC9D16E-0647-47FC-B8A7-FA85DEC70F88}"/>
              </a:ext>
            </a:extLst>
          </p:cNvPr>
          <p:cNvSpPr txBox="1"/>
          <p:nvPr/>
        </p:nvSpPr>
        <p:spPr>
          <a:xfrm>
            <a:off x="4812790" y="1203479"/>
            <a:ext cx="7069306" cy="1200329"/>
          </a:xfrm>
          <a:prstGeom prst="rect">
            <a:avLst/>
          </a:prstGeom>
          <a:noFill/>
        </p:spPr>
        <p:txBody>
          <a:bodyPr wrap="square" rtlCol="0">
            <a:spAutoFit/>
          </a:bodyPr>
          <a:lstStyle/>
          <a:p>
            <a:r>
              <a:rPr lang="en-US" sz="1800" i="1" dirty="0">
                <a:solidFill>
                  <a:schemeClr val="bg2">
                    <a:lumMod val="50000"/>
                  </a:schemeClr>
                </a:solidFill>
              </a:rPr>
              <a:t>Brief: Create a web app that can advise the user on the best times to take daily walks in order to maximise intake of sunshine.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chemeClr val="accent1">
                  <a:lumMod val="50000"/>
                </a:schemeClr>
              </a:solidFill>
              <a:effectLst/>
              <a:uLnTx/>
              <a:uFillTx/>
              <a:latin typeface="Corbel" panose="020B0503020204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800" b="0" i="0" u="none" strike="noStrike" kern="1200" cap="none" spc="0" normalizeH="0" baseline="0" noProof="0" dirty="0">
              <a:ln>
                <a:noFill/>
              </a:ln>
              <a:solidFill>
                <a:schemeClr val="accent1">
                  <a:lumMod val="50000"/>
                </a:schemeClr>
              </a:solidFill>
              <a:effectLst/>
              <a:uLnTx/>
              <a:uFillTx/>
              <a:latin typeface="Corbel" panose="020B0503020204020204"/>
              <a:ea typeface="+mn-ea"/>
              <a:cs typeface="+mn-cs"/>
            </a:endParaRPr>
          </a:p>
        </p:txBody>
      </p:sp>
      <p:sp>
        <p:nvSpPr>
          <p:cNvPr id="8" name="TextBox 7">
            <a:extLst>
              <a:ext uri="{FF2B5EF4-FFF2-40B4-BE49-F238E27FC236}">
                <a16:creationId xmlns:a16="http://schemas.microsoft.com/office/drawing/2014/main" id="{B22A8909-EA27-4F42-8603-6497ECE85E2B}"/>
              </a:ext>
            </a:extLst>
          </p:cNvPr>
          <p:cNvSpPr txBox="1"/>
          <p:nvPr/>
        </p:nvSpPr>
        <p:spPr>
          <a:xfrm>
            <a:off x="3047405" y="6590780"/>
            <a:ext cx="6097190" cy="261610"/>
          </a:xfrm>
          <a:prstGeom prst="rect">
            <a:avLst/>
          </a:prstGeom>
          <a:noFill/>
        </p:spPr>
        <p:txBody>
          <a:bodyPr wrap="square">
            <a:spAutoFit/>
          </a:bodyPr>
          <a:lstStyle/>
          <a:p>
            <a:r>
              <a:rPr lang="en-GB" sz="1100" b="0" i="0" u="none" strike="noStrike" dirty="0">
                <a:effectLst/>
                <a:latin typeface="Slack-Lato"/>
                <a:hlinkClick r:id="rId2"/>
              </a:rPr>
              <a:t>https://www.who.int/uv/publications/en/UVIGuide.pdf</a:t>
            </a:r>
            <a:endParaRPr lang="en-GB" sz="1100" dirty="0"/>
          </a:p>
        </p:txBody>
      </p:sp>
      <p:sp>
        <p:nvSpPr>
          <p:cNvPr id="9" name="TextBox 8">
            <a:extLst>
              <a:ext uri="{FF2B5EF4-FFF2-40B4-BE49-F238E27FC236}">
                <a16:creationId xmlns:a16="http://schemas.microsoft.com/office/drawing/2014/main" id="{B29C46F1-5AD5-4EE9-961E-CF2145D120BC}"/>
              </a:ext>
            </a:extLst>
          </p:cNvPr>
          <p:cNvSpPr txBox="1"/>
          <p:nvPr/>
        </p:nvSpPr>
        <p:spPr>
          <a:xfrm>
            <a:off x="2587803" y="6604084"/>
            <a:ext cx="633507" cy="253916"/>
          </a:xfrm>
          <a:prstGeom prst="rect">
            <a:avLst/>
          </a:prstGeom>
          <a:noFill/>
        </p:spPr>
        <p:txBody>
          <a:bodyPr wrap="none" rtlCol="0">
            <a:spAutoFit/>
          </a:bodyPr>
          <a:lstStyle/>
          <a:p>
            <a:r>
              <a:rPr lang="en-US" sz="1050" dirty="0"/>
              <a:t>Source: </a:t>
            </a:r>
            <a:endParaRPr lang="en-GB" sz="1050" dirty="0"/>
          </a:p>
        </p:txBody>
      </p:sp>
      <p:pic>
        <p:nvPicPr>
          <p:cNvPr id="13" name="Picture 12">
            <a:extLst>
              <a:ext uri="{FF2B5EF4-FFF2-40B4-BE49-F238E27FC236}">
                <a16:creationId xmlns:a16="http://schemas.microsoft.com/office/drawing/2014/main" id="{893AB6A0-FD58-4802-B674-DD40C3C0F6FF}"/>
              </a:ext>
            </a:extLst>
          </p:cNvPr>
          <p:cNvPicPr>
            <a:picLocks noChangeAspect="1"/>
          </p:cNvPicPr>
          <p:nvPr/>
        </p:nvPicPr>
        <p:blipFill>
          <a:blip r:embed="rId3"/>
          <a:stretch>
            <a:fillRect/>
          </a:stretch>
        </p:blipFill>
        <p:spPr>
          <a:xfrm>
            <a:off x="444288" y="1059730"/>
            <a:ext cx="4158790" cy="3416011"/>
          </a:xfrm>
          <a:prstGeom prst="rect">
            <a:avLst/>
          </a:prstGeom>
          <a:ln>
            <a:solidFill>
              <a:schemeClr val="bg1">
                <a:lumMod val="85000"/>
              </a:schemeClr>
            </a:solidFill>
          </a:ln>
        </p:spPr>
      </p:pic>
      <p:sp>
        <p:nvSpPr>
          <p:cNvPr id="17" name="TextBox 16">
            <a:extLst>
              <a:ext uri="{FF2B5EF4-FFF2-40B4-BE49-F238E27FC236}">
                <a16:creationId xmlns:a16="http://schemas.microsoft.com/office/drawing/2014/main" id="{E7C4AE1E-0970-4836-909A-65A225B077F4}"/>
              </a:ext>
            </a:extLst>
          </p:cNvPr>
          <p:cNvSpPr txBox="1"/>
          <p:nvPr/>
        </p:nvSpPr>
        <p:spPr>
          <a:xfrm>
            <a:off x="430039" y="634841"/>
            <a:ext cx="3600588" cy="369332"/>
          </a:xfrm>
          <a:prstGeom prst="rect">
            <a:avLst/>
          </a:prstGeom>
          <a:solidFill>
            <a:schemeClr val="bg1"/>
          </a:solidFill>
        </p:spPr>
        <p:txBody>
          <a:bodyPr wrap="square" rtlCol="0">
            <a:spAutoFit/>
          </a:bodyPr>
          <a:lstStyle/>
          <a:p>
            <a:r>
              <a:rPr lang="en-US" b="1" dirty="0"/>
              <a:t>Sunny Walk Landing Page:</a:t>
            </a:r>
            <a:endParaRPr lang="en-GB" b="1" dirty="0"/>
          </a:p>
        </p:txBody>
      </p:sp>
      <p:pic>
        <p:nvPicPr>
          <p:cNvPr id="5" name="Picture 4">
            <a:extLst>
              <a:ext uri="{FF2B5EF4-FFF2-40B4-BE49-F238E27FC236}">
                <a16:creationId xmlns:a16="http://schemas.microsoft.com/office/drawing/2014/main" id="{32DED228-8B10-42B3-A7DE-0A715A731924}"/>
              </a:ext>
            </a:extLst>
          </p:cNvPr>
          <p:cNvPicPr>
            <a:picLocks noChangeAspect="1"/>
          </p:cNvPicPr>
          <p:nvPr/>
        </p:nvPicPr>
        <p:blipFill>
          <a:blip r:embed="rId4"/>
          <a:stretch>
            <a:fillRect/>
          </a:stretch>
        </p:blipFill>
        <p:spPr>
          <a:xfrm>
            <a:off x="4523307" y="2047294"/>
            <a:ext cx="3145386" cy="4232836"/>
          </a:xfrm>
          <a:prstGeom prst="rect">
            <a:avLst/>
          </a:prstGeom>
        </p:spPr>
      </p:pic>
      <p:pic>
        <p:nvPicPr>
          <p:cNvPr id="11" name="Picture 10">
            <a:extLst>
              <a:ext uri="{FF2B5EF4-FFF2-40B4-BE49-F238E27FC236}">
                <a16:creationId xmlns:a16="http://schemas.microsoft.com/office/drawing/2014/main" id="{75951CED-731D-4608-B1F4-0E61B64C2631}"/>
              </a:ext>
            </a:extLst>
          </p:cNvPr>
          <p:cNvPicPr>
            <a:picLocks noChangeAspect="1"/>
          </p:cNvPicPr>
          <p:nvPr/>
        </p:nvPicPr>
        <p:blipFill>
          <a:blip r:embed="rId5"/>
          <a:stretch>
            <a:fillRect/>
          </a:stretch>
        </p:blipFill>
        <p:spPr>
          <a:xfrm>
            <a:off x="4930090" y="3356013"/>
            <a:ext cx="4096103" cy="2054526"/>
          </a:xfrm>
          <a:prstGeom prst="rect">
            <a:avLst/>
          </a:prstGeom>
        </p:spPr>
      </p:pic>
      <p:sp>
        <p:nvSpPr>
          <p:cNvPr id="18" name="TextBox 17">
            <a:extLst>
              <a:ext uri="{FF2B5EF4-FFF2-40B4-BE49-F238E27FC236}">
                <a16:creationId xmlns:a16="http://schemas.microsoft.com/office/drawing/2014/main" id="{26ACF79E-A7E9-49C6-872D-C3ED7A6374CC}"/>
              </a:ext>
            </a:extLst>
          </p:cNvPr>
          <p:cNvSpPr txBox="1"/>
          <p:nvPr/>
        </p:nvSpPr>
        <p:spPr>
          <a:xfrm>
            <a:off x="9026193" y="2027229"/>
            <a:ext cx="2987223" cy="2616101"/>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30ACEC"/>
                </a:solidFill>
                <a:effectLst/>
                <a:uLnTx/>
                <a:uFillTx/>
                <a:latin typeface="Corbel" panose="020B0503020204020204"/>
                <a:ea typeface="+mn-ea"/>
                <a:cs typeface="+mn-cs"/>
              </a:rPr>
              <a:t>Sun exposure benefits and precautions addressed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30ACEC"/>
                </a:solidFill>
                <a:latin typeface="Corbel" panose="020B0503020204020204"/>
              </a:rPr>
              <a:t>Links to globally recognized WebMD for benefits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rgbClr val="30ACEC"/>
                </a:solidFill>
                <a:latin typeface="Corbel" panose="020B0503020204020204"/>
              </a:rPr>
              <a:t>UV Index included on User Home for weather/sunshine assessments</a:t>
            </a:r>
          </a:p>
          <a:p>
            <a:pPr marL="285750" indent="-285750">
              <a:buFont typeface="Arial" panose="020B0604020202020204" pitchFamily="34" charset="0"/>
              <a:buChar char="•"/>
            </a:pPr>
            <a:r>
              <a:rPr kumimoji="0" lang="en-US" sz="1600" b="0" i="0" u="none" strike="noStrike" kern="1200" cap="none" spc="0" normalizeH="0" baseline="0" noProof="0" dirty="0">
                <a:ln>
                  <a:noFill/>
                </a:ln>
                <a:solidFill>
                  <a:srgbClr val="30ACEC"/>
                </a:solidFill>
                <a:effectLst/>
                <a:uLnTx/>
                <a:uFillTx/>
                <a:latin typeface="Corbel" panose="020B0503020204020204"/>
                <a:ea typeface="+mn-ea"/>
                <a:cs typeface="+mn-cs"/>
              </a:rPr>
              <a:t>Sun cream reminder</a:t>
            </a:r>
          </a:p>
          <a:p>
            <a:pPr marR="0" lvl="0" algn="l" defTabSz="457200" rtl="0" eaLnBrk="1" fontAlgn="auto" latinLnBrk="0" hangingPunct="1">
              <a:lnSpc>
                <a:spcPct val="100000"/>
              </a:lnSpc>
              <a:spcBef>
                <a:spcPts val="0"/>
              </a:spcBef>
              <a:spcAft>
                <a:spcPts val="0"/>
              </a:spcAft>
              <a:buClrTx/>
              <a:buSzTx/>
              <a:tabLst/>
              <a:defRPr/>
            </a:pPr>
            <a:endParaRPr kumimoji="0" lang="en-US" sz="18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8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952709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9D059B6-ADD8-488A-B346-63289E90D1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2" name="Freeform 6">
              <a:extLst>
                <a:ext uri="{FF2B5EF4-FFF2-40B4-BE49-F238E27FC236}">
                  <a16:creationId xmlns:a16="http://schemas.microsoft.com/office/drawing/2014/main" id="{F69B42B4-BC82-4495-A6F9-A28167B56A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3" name="Freeform 7">
              <a:extLst>
                <a:ext uri="{FF2B5EF4-FFF2-40B4-BE49-F238E27FC236}">
                  <a16:creationId xmlns:a16="http://schemas.microsoft.com/office/drawing/2014/main" id="{83CC168C-2AD4-4FFB-9F25-420ED6514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4" name="Freeform 9">
              <a:extLst>
                <a:ext uri="{FF2B5EF4-FFF2-40B4-BE49-F238E27FC236}">
                  <a16:creationId xmlns:a16="http://schemas.microsoft.com/office/drawing/2014/main" id="{6C9F369A-6158-4AE8-BA04-138A9DFFA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5" name="Freeform 10">
              <a:extLst>
                <a:ext uri="{FF2B5EF4-FFF2-40B4-BE49-F238E27FC236}">
                  <a16:creationId xmlns:a16="http://schemas.microsoft.com/office/drawing/2014/main" id="{FC7B1DF4-AD98-42A8-820F-667A3DCC4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6" name="Freeform 11">
              <a:extLst>
                <a:ext uri="{FF2B5EF4-FFF2-40B4-BE49-F238E27FC236}">
                  <a16:creationId xmlns:a16="http://schemas.microsoft.com/office/drawing/2014/main" id="{61C58B74-3656-4FD5-AC47-EE3A59EBB8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7" name="Freeform 12">
              <a:extLst>
                <a:ext uri="{FF2B5EF4-FFF2-40B4-BE49-F238E27FC236}">
                  <a16:creationId xmlns:a16="http://schemas.microsoft.com/office/drawing/2014/main" id="{8B349A01-D803-4A18-B608-47BFCED43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9" name="Rectangle 18">
            <a:extLst>
              <a:ext uri="{FF2B5EF4-FFF2-40B4-BE49-F238E27FC236}">
                <a16:creationId xmlns:a16="http://schemas.microsoft.com/office/drawing/2014/main" id="{384E03DA-B800-46E1-AF36-59DF74A4B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sp useBgFill="1">
        <p:nvSpPr>
          <p:cNvPr id="21" name="Rectangle 20">
            <a:extLst>
              <a:ext uri="{FF2B5EF4-FFF2-40B4-BE49-F238E27FC236}">
                <a16:creationId xmlns:a16="http://schemas.microsoft.com/office/drawing/2014/main" id="{D7A9900B-CB87-464C-884A-B15D70B64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4" name="Title 3">
            <a:extLst>
              <a:ext uri="{FF2B5EF4-FFF2-40B4-BE49-F238E27FC236}">
                <a16:creationId xmlns:a16="http://schemas.microsoft.com/office/drawing/2014/main" id="{FA7198C3-BB3B-4E97-AAD7-1CF99A26CD65}"/>
              </a:ext>
            </a:extLst>
          </p:cNvPr>
          <p:cNvSpPr>
            <a:spLocks noGrp="1"/>
          </p:cNvSpPr>
          <p:nvPr>
            <p:ph type="title"/>
          </p:nvPr>
        </p:nvSpPr>
        <p:spPr>
          <a:xfrm>
            <a:off x="792482" y="821265"/>
            <a:ext cx="6979918" cy="5222117"/>
          </a:xfrm>
        </p:spPr>
        <p:txBody>
          <a:bodyPr vert="horz" lIns="91440" tIns="45720" rIns="91440" bIns="45720" rtlCol="0" anchor="ctr">
            <a:normAutofit/>
          </a:bodyPr>
          <a:lstStyle/>
          <a:p>
            <a:r>
              <a:rPr lang="en-US" sz="6000" dirty="0"/>
              <a:t>Unit Testing</a:t>
            </a:r>
            <a:br>
              <a:rPr lang="en-US" sz="6000" dirty="0"/>
            </a:br>
            <a:r>
              <a:rPr lang="en-US" sz="6000" dirty="0"/>
              <a:t> </a:t>
            </a:r>
            <a:r>
              <a:rPr lang="en-US" sz="4800" dirty="0"/>
              <a:t>Integration and end to end Testing plans</a:t>
            </a:r>
          </a:p>
        </p:txBody>
      </p:sp>
      <p:cxnSp>
        <p:nvCxnSpPr>
          <p:cNvPr id="23" name="Straight Connector 22">
            <a:extLst>
              <a:ext uri="{FF2B5EF4-FFF2-40B4-BE49-F238E27FC236}">
                <a16:creationId xmlns:a16="http://schemas.microsoft.com/office/drawing/2014/main" id="{2095369B-D528-438E-80C9-A093047670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1624"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0A7C6F59-40B9-4CB4-8820-F916C9E7631E}"/>
              </a:ext>
            </a:extLst>
          </p:cNvPr>
          <p:cNvSpPr>
            <a:spLocks noGrp="1"/>
          </p:cNvSpPr>
          <p:nvPr>
            <p:ph type="sldNum" sz="quarter" idx="12"/>
          </p:nvPr>
        </p:nvSpPr>
        <p:spPr>
          <a:xfrm>
            <a:off x="10820401" y="6199631"/>
            <a:ext cx="1055914" cy="365125"/>
          </a:xfrm>
        </p:spPr>
        <p:txBody>
          <a:bodyPr vert="horz" lIns="91440" tIns="45720" rIns="91440" bIns="45720" rtlCol="0" anchor="ct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B1FD587-4C10-4A03-9EAC-84D47CE8D42F}"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42150024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484312" y="685800"/>
            <a:ext cx="2812386" cy="1752599"/>
          </a:xfrm>
        </p:spPr>
        <p:txBody>
          <a:bodyPr vert="horz" lIns="91440" tIns="45720" rIns="91440" bIns="45720" rtlCol="0" anchor="ctr">
            <a:normAutofit/>
          </a:bodyPr>
          <a:lstStyle/>
          <a:p>
            <a:r>
              <a:rPr lang="en-US" sz="3200" dirty="0"/>
              <a:t>Unit Testing</a:t>
            </a:r>
          </a:p>
        </p:txBody>
      </p:sp>
      <p:sp>
        <p:nvSpPr>
          <p:cNvPr id="7" name="TextBox 6">
            <a:extLst>
              <a:ext uri="{FF2B5EF4-FFF2-40B4-BE49-F238E27FC236}">
                <a16:creationId xmlns:a16="http://schemas.microsoft.com/office/drawing/2014/main" id="{6AC9D16E-0647-47FC-B8A7-FA85DEC70F88}"/>
              </a:ext>
            </a:extLst>
          </p:cNvPr>
          <p:cNvSpPr txBox="1"/>
          <p:nvPr/>
        </p:nvSpPr>
        <p:spPr>
          <a:xfrm>
            <a:off x="1327235" y="2160718"/>
            <a:ext cx="3329643" cy="3124201"/>
          </a:xfrm>
          <a:prstGeom prst="rect">
            <a:avLst/>
          </a:prstGeom>
        </p:spPr>
        <p:txBody>
          <a:bodyPr vert="horz" lIns="91440" tIns="45720" rIns="91440" bIns="45720" rtlCol="0" anchor="ctr">
            <a:norm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rgbClr val="30ACEC"/>
                </a:solidFill>
                <a:latin typeface="Corbel" panose="020B0503020204020204"/>
              </a:rPr>
              <a:t>All-purpose</a:t>
            </a:r>
            <a:r>
              <a:rPr kumimoji="0" lang="en-US" sz="1800" b="0" i="0" u="none" strike="noStrike" kern="1200" cap="none" spc="0" normalizeH="0" baseline="0" noProof="0" dirty="0">
                <a:ln>
                  <a:noFill/>
                </a:ln>
                <a:solidFill>
                  <a:srgbClr val="30ACEC"/>
                </a:solidFill>
                <a:effectLst/>
                <a:uLnTx/>
                <a:uFillTx/>
                <a:latin typeface="Corbel" panose="020B0503020204020204"/>
                <a:ea typeface="+mn-ea"/>
                <a:cs typeface="+mn-cs"/>
              </a:rPr>
              <a:t> unit testing to start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30ACEC"/>
                </a:solidFill>
                <a:effectLst/>
                <a:uLnTx/>
                <a:uFillTx/>
                <a:latin typeface="Corbel" panose="020B0503020204020204"/>
                <a:ea typeface="+mn-ea"/>
                <a:cs typeface="+mn-cs"/>
              </a:rPr>
              <a:t>Blocker with links and routers on a test components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solidFill>
                  <a:srgbClr val="30ACEC"/>
                </a:solidFill>
                <a:latin typeface="Corbel" panose="020B0503020204020204"/>
              </a:rPr>
              <a:t>Goal is minimum of one test per component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solidFill>
                  <a:srgbClr val="30ACEC"/>
                </a:solidFill>
                <a:latin typeface="Corbel" panose="020B0503020204020204"/>
              </a:rPr>
              <a:t>More complex tests to come when product is more developed</a:t>
            </a:r>
          </a:p>
          <a:p>
            <a:pPr marL="285750" marR="0" lvl="0" indent="-285750" fontAlgn="auto">
              <a:spcBef>
                <a:spcPct val="20000"/>
              </a:spcBef>
              <a:spcAft>
                <a:spcPts val="600"/>
              </a:spcAft>
              <a:buClr>
                <a:schemeClr val="accent1">
                  <a:lumMod val="75000"/>
                </a:schemeClr>
              </a:buClr>
              <a:buSzPct val="145000"/>
              <a:buFont typeface="Arial"/>
              <a:buChar char="•"/>
              <a:tabLst/>
              <a:defRPr/>
            </a:pPr>
            <a:endParaRPr kumimoji="0" lang="en-US" b="0" i="0" u="none" strike="noStrike" spc="0" normalizeH="0" baseline="0" noProof="0" dirty="0">
              <a:ln>
                <a:noFill/>
              </a:ln>
              <a:uLnTx/>
              <a:uFillTx/>
            </a:endParaRPr>
          </a:p>
          <a:p>
            <a:pPr marL="285750" marR="0" lvl="0" indent="-285750" fontAlgn="auto">
              <a:spcBef>
                <a:spcPct val="20000"/>
              </a:spcBef>
              <a:spcAft>
                <a:spcPts val="600"/>
              </a:spcAft>
              <a:buClr>
                <a:schemeClr val="accent1">
                  <a:lumMod val="75000"/>
                </a:schemeClr>
              </a:buClr>
              <a:buSzPct val="145000"/>
              <a:buFont typeface="Arial"/>
              <a:buChar char="•"/>
              <a:tabLst/>
              <a:defRPr/>
            </a:pPr>
            <a:endParaRPr kumimoji="0" lang="en-US" b="0" i="0" u="none" strike="noStrike" spc="0" normalizeH="0" baseline="0" noProof="0" dirty="0">
              <a:ln>
                <a:noFill/>
              </a:ln>
              <a:uLnTx/>
              <a:uFillTx/>
            </a:endParaRPr>
          </a:p>
          <a:p>
            <a:pPr marL="285750" marR="0" lvl="0" indent="-285750" fontAlgn="auto">
              <a:spcBef>
                <a:spcPct val="20000"/>
              </a:spcBef>
              <a:spcAft>
                <a:spcPts val="600"/>
              </a:spcAft>
              <a:buClr>
                <a:schemeClr val="accent1">
                  <a:lumMod val="75000"/>
                </a:schemeClr>
              </a:buClr>
              <a:buSzPct val="145000"/>
              <a:buFont typeface="Arial"/>
              <a:buChar char="•"/>
              <a:tabLst/>
              <a:defRPr/>
            </a:pPr>
            <a:endParaRPr kumimoji="0" lang="en-US" b="0" i="0" u="none" strike="noStrike" spc="0" normalizeH="0" baseline="0" noProof="0" dirty="0">
              <a:ln>
                <a:noFill/>
              </a:ln>
              <a:uLnTx/>
              <a:uFillTx/>
            </a:endParaRPr>
          </a:p>
        </p:txBody>
      </p:sp>
      <p:pic>
        <p:nvPicPr>
          <p:cNvPr id="8" name="Picture 7" descr="Text&#10;&#10;Description automatically generated">
            <a:extLst>
              <a:ext uri="{FF2B5EF4-FFF2-40B4-BE49-F238E27FC236}">
                <a16:creationId xmlns:a16="http://schemas.microsoft.com/office/drawing/2014/main" id="{115C7655-8567-46B5-9DC8-57A1EE3B93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9261" y="1661815"/>
            <a:ext cx="3329643" cy="1473367"/>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10" name="Picture 9" descr="Text&#10;&#10;Description automatically generated">
            <a:extLst>
              <a:ext uri="{FF2B5EF4-FFF2-40B4-BE49-F238E27FC236}">
                <a16:creationId xmlns:a16="http://schemas.microsoft.com/office/drawing/2014/main" id="{ABFAD686-8E21-430A-8F09-6A26BF8D4E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9261" y="3423521"/>
            <a:ext cx="3329643" cy="1298560"/>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a:xfrm>
            <a:off x="10951856" y="5867131"/>
            <a:ext cx="551167" cy="365125"/>
          </a:xfrm>
        </p:spPr>
        <p:txBody>
          <a:bodyPr vert="horz" lIns="91440" tIns="45720" rIns="91440" bIns="45720" rtlCol="0" anchor="ctr">
            <a:normAutofit/>
          </a:bodyPr>
          <a:lstStyle/>
          <a:p>
            <a:pPr marR="0" lvl="0" indent="0" defTabSz="914400" fontAlgn="auto">
              <a:spcBef>
                <a:spcPts val="0"/>
              </a:spcBef>
              <a:spcAft>
                <a:spcPts val="600"/>
              </a:spcAft>
              <a:buClrTx/>
              <a:buSzTx/>
              <a:buFontTx/>
              <a:buNone/>
              <a:tabLst/>
              <a:defRPr/>
            </a:pPr>
            <a:fld id="{6B1FD587-4C10-4A03-9EAC-84D47CE8D42F}" type="slidenum">
              <a:rPr kumimoji="0" lang="en-US" u="none" strike="noStrike" cap="none" spc="0" normalizeH="0" baseline="0" noProof="0" smtClean="0">
                <a:ln>
                  <a:noFill/>
                </a:ln>
                <a:uLnTx/>
                <a:uFillTx/>
              </a:rPr>
              <a:pPr marR="0" lvl="0" indent="0" defTabSz="914400" fontAlgn="auto">
                <a:spcBef>
                  <a:spcPts val="0"/>
                </a:spcBef>
                <a:spcAft>
                  <a:spcPts val="600"/>
                </a:spcAft>
                <a:buClrTx/>
                <a:buSzTx/>
                <a:buFontTx/>
                <a:buNone/>
                <a:tabLst/>
                <a:defRPr/>
              </a:pPr>
              <a:t>17</a:t>
            </a:fld>
            <a:endParaRPr kumimoji="0" lang="en-US" u="none" strike="noStrike" cap="none" spc="0" normalizeH="0" baseline="0" noProof="0" dirty="0">
              <a:ln>
                <a:noFill/>
              </a:ln>
              <a:uLnTx/>
              <a:uFillTx/>
            </a:endParaRPr>
          </a:p>
        </p:txBody>
      </p:sp>
      <p:pic>
        <p:nvPicPr>
          <p:cNvPr id="9" name="Picture 8" descr="Text&#10;&#10;Description automatically generated">
            <a:extLst>
              <a:ext uri="{FF2B5EF4-FFF2-40B4-BE49-F238E27FC236}">
                <a16:creationId xmlns:a16="http://schemas.microsoft.com/office/drawing/2014/main" id="{CE5F3DF1-CF0E-4C9D-A656-182DD53443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97097" y="1512062"/>
            <a:ext cx="3297635" cy="3489560"/>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8990836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648617" y="153464"/>
            <a:ext cx="10018713" cy="837405"/>
          </a:xfrm>
        </p:spPr>
        <p:txBody>
          <a:bodyPr/>
          <a:lstStyle/>
          <a:p>
            <a:r>
              <a:rPr lang="en-US" dirty="0"/>
              <a:t>Future Testing</a:t>
            </a:r>
            <a:endParaRPr lang="en-GB" dirty="0"/>
          </a:p>
        </p:txBody>
      </p:sp>
      <p:sp>
        <p:nvSpPr>
          <p:cNvPr id="7" name="TextBox 6">
            <a:extLst>
              <a:ext uri="{FF2B5EF4-FFF2-40B4-BE49-F238E27FC236}">
                <a16:creationId xmlns:a16="http://schemas.microsoft.com/office/drawing/2014/main" id="{43F40CEC-89B3-4952-B1EC-788EAF563B1D}"/>
              </a:ext>
            </a:extLst>
          </p:cNvPr>
          <p:cNvSpPr txBox="1"/>
          <p:nvPr/>
        </p:nvSpPr>
        <p:spPr>
          <a:xfrm>
            <a:off x="8073482" y="1238302"/>
            <a:ext cx="3248083" cy="2031325"/>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solidFill>
                  <a:srgbClr val="30ACEC"/>
                </a:solidFill>
                <a:latin typeface="Corbel" panose="020B0503020204020204"/>
              </a:rPr>
              <a:t>Easily able to record results</a:t>
            </a:r>
          </a:p>
          <a:p>
            <a:pPr marL="285750" indent="-285750">
              <a:buFont typeface="Arial" panose="020B0604020202020204" pitchFamily="34" charset="0"/>
              <a:buChar char="•"/>
              <a:defRPr/>
            </a:pPr>
            <a:r>
              <a:rPr lang="en-US" sz="1800" dirty="0">
                <a:solidFill>
                  <a:srgbClr val="30ACEC"/>
                </a:solidFill>
                <a:latin typeface="Corbel" panose="020B0503020204020204"/>
              </a:rPr>
              <a:t>A lot more readable for all teams</a:t>
            </a:r>
            <a:endParaRPr kumimoji="0" lang="en-US" sz="1800" b="0" i="0" u="none" strike="noStrike" kern="1200" cap="none" spc="0" normalizeH="0" baseline="0" noProof="0" dirty="0">
              <a:ln>
                <a:noFill/>
              </a:ln>
              <a:solidFill>
                <a:srgbClr val="30ACEC"/>
              </a:solidFill>
              <a:effectLst/>
              <a:uLnTx/>
              <a:uFillTx/>
              <a:latin typeface="Corbel" panose="020B0503020204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solidFill>
                  <a:srgbClr val="30ACEC"/>
                </a:solidFill>
                <a:latin typeface="Corbel" panose="020B0503020204020204"/>
              </a:rPr>
              <a:t>Know selenium and Spec Flow for C# as a backup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solidFill>
                  <a:srgbClr val="30ACEC"/>
                </a:solidFill>
                <a:latin typeface="Corbel" panose="020B0503020204020204"/>
              </a:rPr>
              <a:t>Looking forward to learning this new technology</a:t>
            </a:r>
          </a:p>
        </p:txBody>
      </p:sp>
      <p:pic>
        <p:nvPicPr>
          <p:cNvPr id="6" name="Picture 5">
            <a:extLst>
              <a:ext uri="{FF2B5EF4-FFF2-40B4-BE49-F238E27FC236}">
                <a16:creationId xmlns:a16="http://schemas.microsoft.com/office/drawing/2014/main" id="{E3CCE169-A07E-4344-B0B3-1A30A3DE25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3762" y="263661"/>
            <a:ext cx="2574758" cy="1347457"/>
          </a:xfrm>
          <a:prstGeom prst="rect">
            <a:avLst/>
          </a:prstGeom>
        </p:spPr>
      </p:pic>
      <p:pic>
        <p:nvPicPr>
          <p:cNvPr id="8" name="Picture 7">
            <a:extLst>
              <a:ext uri="{FF2B5EF4-FFF2-40B4-BE49-F238E27FC236}">
                <a16:creationId xmlns:a16="http://schemas.microsoft.com/office/drawing/2014/main" id="{D3FC67B4-8FE8-4A45-89CD-A8981166F7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2651" y="3315372"/>
            <a:ext cx="1615918" cy="1491617"/>
          </a:xfrm>
          <a:prstGeom prst="rect">
            <a:avLst/>
          </a:prstGeom>
        </p:spPr>
      </p:pic>
      <p:pic>
        <p:nvPicPr>
          <p:cNvPr id="9" name="Picture 8">
            <a:extLst>
              <a:ext uri="{FF2B5EF4-FFF2-40B4-BE49-F238E27FC236}">
                <a16:creationId xmlns:a16="http://schemas.microsoft.com/office/drawing/2014/main" id="{72B4FA4D-39FA-41AE-8C36-BDFB01C80B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1345" y="3252506"/>
            <a:ext cx="3553975" cy="1554483"/>
          </a:xfrm>
          <a:prstGeom prst="rect">
            <a:avLst/>
          </a:prstGeom>
        </p:spPr>
      </p:pic>
      <p:pic>
        <p:nvPicPr>
          <p:cNvPr id="11" name="Picture 10">
            <a:extLst>
              <a:ext uri="{FF2B5EF4-FFF2-40B4-BE49-F238E27FC236}">
                <a16:creationId xmlns:a16="http://schemas.microsoft.com/office/drawing/2014/main" id="{B4051787-2CB3-4642-9C5E-954D4BDE1C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43762" y="1347457"/>
            <a:ext cx="6278057" cy="1905049"/>
          </a:xfrm>
          <a:prstGeom prst="rect">
            <a:avLst/>
          </a:prstGeom>
        </p:spPr>
      </p:pic>
      <p:pic>
        <p:nvPicPr>
          <p:cNvPr id="12" name="Picture 11">
            <a:extLst>
              <a:ext uri="{FF2B5EF4-FFF2-40B4-BE49-F238E27FC236}">
                <a16:creationId xmlns:a16="http://schemas.microsoft.com/office/drawing/2014/main" id="{875D40CC-C2B8-46AB-ADFC-D66502DC0C3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59510" y="3982969"/>
            <a:ext cx="5420729" cy="2445631"/>
          </a:xfrm>
          <a:prstGeom prst="rect">
            <a:avLst/>
          </a:prstGeom>
        </p:spPr>
      </p:pic>
    </p:spTree>
    <p:extLst>
      <p:ext uri="{BB962C8B-B14F-4D97-AF65-F5344CB8AC3E}">
        <p14:creationId xmlns:p14="http://schemas.microsoft.com/office/powerpoint/2010/main" val="12010492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9D059B6-ADD8-488A-B346-63289E90D1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2" name="Freeform 6">
              <a:extLst>
                <a:ext uri="{FF2B5EF4-FFF2-40B4-BE49-F238E27FC236}">
                  <a16:creationId xmlns:a16="http://schemas.microsoft.com/office/drawing/2014/main" id="{F69B42B4-BC82-4495-A6F9-A28167B56A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3" name="Freeform 7">
              <a:extLst>
                <a:ext uri="{FF2B5EF4-FFF2-40B4-BE49-F238E27FC236}">
                  <a16:creationId xmlns:a16="http://schemas.microsoft.com/office/drawing/2014/main" id="{83CC168C-2AD4-4FFB-9F25-420ED6514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4" name="Freeform 9">
              <a:extLst>
                <a:ext uri="{FF2B5EF4-FFF2-40B4-BE49-F238E27FC236}">
                  <a16:creationId xmlns:a16="http://schemas.microsoft.com/office/drawing/2014/main" id="{6C9F369A-6158-4AE8-BA04-138A9DFFA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5" name="Freeform 10">
              <a:extLst>
                <a:ext uri="{FF2B5EF4-FFF2-40B4-BE49-F238E27FC236}">
                  <a16:creationId xmlns:a16="http://schemas.microsoft.com/office/drawing/2014/main" id="{FC7B1DF4-AD98-42A8-820F-667A3DCC4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6" name="Freeform 11">
              <a:extLst>
                <a:ext uri="{FF2B5EF4-FFF2-40B4-BE49-F238E27FC236}">
                  <a16:creationId xmlns:a16="http://schemas.microsoft.com/office/drawing/2014/main" id="{61C58B74-3656-4FD5-AC47-EE3A59EBB8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7" name="Freeform 12">
              <a:extLst>
                <a:ext uri="{FF2B5EF4-FFF2-40B4-BE49-F238E27FC236}">
                  <a16:creationId xmlns:a16="http://schemas.microsoft.com/office/drawing/2014/main" id="{8B349A01-D803-4A18-B608-47BFCED43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9" name="Rectangle 18">
            <a:extLst>
              <a:ext uri="{FF2B5EF4-FFF2-40B4-BE49-F238E27FC236}">
                <a16:creationId xmlns:a16="http://schemas.microsoft.com/office/drawing/2014/main" id="{384E03DA-B800-46E1-AF36-59DF74A4B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sp useBgFill="1">
        <p:nvSpPr>
          <p:cNvPr id="21" name="Rectangle 20">
            <a:extLst>
              <a:ext uri="{FF2B5EF4-FFF2-40B4-BE49-F238E27FC236}">
                <a16:creationId xmlns:a16="http://schemas.microsoft.com/office/drawing/2014/main" id="{D7A9900B-CB87-464C-884A-B15D70B64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4" name="Title 3">
            <a:extLst>
              <a:ext uri="{FF2B5EF4-FFF2-40B4-BE49-F238E27FC236}">
                <a16:creationId xmlns:a16="http://schemas.microsoft.com/office/drawing/2014/main" id="{FA7198C3-BB3B-4E97-AAD7-1CF99A26CD65}"/>
              </a:ext>
            </a:extLst>
          </p:cNvPr>
          <p:cNvSpPr>
            <a:spLocks noGrp="1"/>
          </p:cNvSpPr>
          <p:nvPr>
            <p:ph type="title"/>
          </p:nvPr>
        </p:nvSpPr>
        <p:spPr>
          <a:xfrm>
            <a:off x="792482" y="821265"/>
            <a:ext cx="6979918" cy="5222117"/>
          </a:xfrm>
        </p:spPr>
        <p:txBody>
          <a:bodyPr vert="horz" lIns="91440" tIns="45720" rIns="91440" bIns="45720" rtlCol="0" anchor="ctr">
            <a:normAutofit/>
          </a:bodyPr>
          <a:lstStyle/>
          <a:p>
            <a:r>
              <a:rPr lang="en-US" sz="6000" dirty="0"/>
              <a:t>Database</a:t>
            </a:r>
          </a:p>
        </p:txBody>
      </p:sp>
      <p:cxnSp>
        <p:nvCxnSpPr>
          <p:cNvPr id="23" name="Straight Connector 22">
            <a:extLst>
              <a:ext uri="{FF2B5EF4-FFF2-40B4-BE49-F238E27FC236}">
                <a16:creationId xmlns:a16="http://schemas.microsoft.com/office/drawing/2014/main" id="{2095369B-D528-438E-80C9-A093047670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1624"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0A7C6F59-40B9-4CB4-8820-F916C9E7631E}"/>
              </a:ext>
            </a:extLst>
          </p:cNvPr>
          <p:cNvSpPr>
            <a:spLocks noGrp="1"/>
          </p:cNvSpPr>
          <p:nvPr>
            <p:ph type="sldNum" sz="quarter" idx="12"/>
          </p:nvPr>
        </p:nvSpPr>
        <p:spPr>
          <a:xfrm>
            <a:off x="10820401" y="6199631"/>
            <a:ext cx="1055914" cy="365125"/>
          </a:xfrm>
        </p:spPr>
        <p:txBody>
          <a:bodyPr vert="horz" lIns="91440" tIns="45720" rIns="91440" bIns="45720" rtlCol="0" anchor="ct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B1FD587-4C10-4A03-9EAC-84D47CE8D42F}"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19</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6105585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1D4477A3-7936-4C6B-B46C-52E995312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grpSp>
        <p:nvGrpSpPr>
          <p:cNvPr id="20" name="Group 19">
            <a:extLst>
              <a:ext uri="{FF2B5EF4-FFF2-40B4-BE49-F238E27FC236}">
                <a16:creationId xmlns:a16="http://schemas.microsoft.com/office/drawing/2014/main" id="{F44DEACC-B2E6-413E-B2B5-3202259527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1" name="Freeform 6">
              <a:extLst>
                <a:ext uri="{FF2B5EF4-FFF2-40B4-BE49-F238E27FC236}">
                  <a16:creationId xmlns:a16="http://schemas.microsoft.com/office/drawing/2014/main" id="{B2924236-7127-4774-B233-D9124F0C7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2" name="Freeform 7">
              <a:extLst>
                <a:ext uri="{FF2B5EF4-FFF2-40B4-BE49-F238E27FC236}">
                  <a16:creationId xmlns:a16="http://schemas.microsoft.com/office/drawing/2014/main" id="{AD053C6F-7187-4EE6-BAD9-1C484F29F9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3" name="Freeform 25">
              <a:extLst>
                <a:ext uri="{FF2B5EF4-FFF2-40B4-BE49-F238E27FC236}">
                  <a16:creationId xmlns:a16="http://schemas.microsoft.com/office/drawing/2014/main" id="{226FAE39-4CC5-465A-ACFE-BE1C0E2F7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4" name="Freeform 26">
              <a:extLst>
                <a:ext uri="{FF2B5EF4-FFF2-40B4-BE49-F238E27FC236}">
                  <a16:creationId xmlns:a16="http://schemas.microsoft.com/office/drawing/2014/main" id="{521EE7A0-BD65-4FD1-BD1D-B4674892A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5" name="Freeform 27">
              <a:extLst>
                <a:ext uri="{FF2B5EF4-FFF2-40B4-BE49-F238E27FC236}">
                  <a16:creationId xmlns:a16="http://schemas.microsoft.com/office/drawing/2014/main" id="{334E0A56-DA50-4F91-9938-4CDBECA7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6" name="Freeform 28">
              <a:extLst>
                <a:ext uri="{FF2B5EF4-FFF2-40B4-BE49-F238E27FC236}">
                  <a16:creationId xmlns:a16="http://schemas.microsoft.com/office/drawing/2014/main" id="{CD203DCD-B4AF-4693-A330-F23545344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772C0733-39F9-4B74-B8E9-E0AB3616C57F}"/>
              </a:ext>
            </a:extLst>
          </p:cNvPr>
          <p:cNvSpPr>
            <a:spLocks noGrp="1"/>
          </p:cNvSpPr>
          <p:nvPr>
            <p:ph type="title"/>
          </p:nvPr>
        </p:nvSpPr>
        <p:spPr>
          <a:xfrm>
            <a:off x="4807140" y="115018"/>
            <a:ext cx="7337047" cy="3369264"/>
          </a:xfrm>
        </p:spPr>
        <p:txBody>
          <a:bodyPr vert="horz" lIns="91440" tIns="45720" rIns="91440" bIns="45720" rtlCol="0" anchor="t">
            <a:normAutofit fontScale="90000"/>
          </a:bodyPr>
          <a:lstStyle/>
          <a:p>
            <a:pPr marR="0" lvl="0" algn="l" defTabSz="457200" rtl="0" eaLnBrk="1" fontAlgn="auto" latinLnBrk="0" hangingPunct="1">
              <a:lnSpc>
                <a:spcPct val="100000"/>
              </a:lnSpc>
              <a:spcBef>
                <a:spcPts val="0"/>
              </a:spcBef>
              <a:spcAft>
                <a:spcPts val="0"/>
              </a:spcAft>
              <a:buClrTx/>
              <a:buSzTx/>
              <a:tabLst/>
              <a:defRPr/>
            </a:pPr>
            <a:r>
              <a:rPr lang="en-US" sz="6000" dirty="0">
                <a:solidFill>
                  <a:srgbClr val="FFC000"/>
                </a:solidFill>
              </a:rPr>
              <a:t>Ciaran Cullen</a:t>
            </a:r>
            <a:br>
              <a:rPr lang="en-US" sz="6000" dirty="0"/>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Previous experience: 2 year accelerated BSc Games Programming course, 8 weeks of C#sdet training and a little work experience in a Telemarketer company</a:t>
            </a: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Previous Projects: LDAP server syncing, Text based, 2D, 3D and VR games, Testing OpenWeatherMapAPI, Testing websites</a:t>
            </a: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Tools/Libarys learned: for C++: SDL, SDL_net and Opengl using visual studio 2017</a:t>
            </a: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For C#: Unity, Nunit, SpecFlow and Selenium</a:t>
            </a: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I have done very small projects using ASP.net, XAML and SQL servers. Self learning: Appium (mobile testing)</a:t>
            </a: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Learning from Tec Returners: Java and JavaScript and much more!</a:t>
            </a:r>
            <a:br>
              <a:rPr kumimoji="0" lang="en-GB" sz="1800" b="0" i="0" u="none" strike="noStrike" kern="1200" cap="none" spc="0" normalizeH="0" baseline="0" noProof="0" dirty="0">
                <a:ln>
                  <a:noFill/>
                </a:ln>
                <a:solidFill>
                  <a:prstClr val="black"/>
                </a:solidFill>
                <a:effectLst/>
                <a:uLnTx/>
                <a:uFillTx/>
                <a:latin typeface="Corbel" panose="020B0503020204020204"/>
                <a:ea typeface="+mn-ea"/>
                <a:cs typeface="+mn-cs"/>
              </a:rPr>
            </a:br>
            <a:br>
              <a:rPr lang="en-US" sz="6000" dirty="0"/>
            </a:br>
            <a:endParaRPr lang="en-US" sz="6000" dirty="0"/>
          </a:p>
        </p:txBody>
      </p:sp>
      <p:sp>
        <p:nvSpPr>
          <p:cNvPr id="28" name="Rounded Rectangle 16">
            <a:extLst>
              <a:ext uri="{FF2B5EF4-FFF2-40B4-BE49-F238E27FC236}">
                <a16:creationId xmlns:a16="http://schemas.microsoft.com/office/drawing/2014/main" id="{C29A1D40-470D-401E-8548-6FF3CF377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4" y="648931"/>
            <a:ext cx="3982086"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pic>
        <p:nvPicPr>
          <p:cNvPr id="29" name="Picture 28">
            <a:extLst>
              <a:ext uri="{FF2B5EF4-FFF2-40B4-BE49-F238E27FC236}">
                <a16:creationId xmlns:a16="http://schemas.microsoft.com/office/drawing/2014/main" id="{BA38CEE4-FD8C-4077-8CBA-64E05BC287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9669" y="1964258"/>
            <a:ext cx="2385763" cy="2385763"/>
          </a:xfrm>
          <a:prstGeom prst="rect">
            <a:avLst/>
          </a:prstGeom>
        </p:spPr>
      </p:pic>
      <p:sp>
        <p:nvSpPr>
          <p:cNvPr id="3" name="Slide Number Placeholder 2">
            <a:extLst>
              <a:ext uri="{FF2B5EF4-FFF2-40B4-BE49-F238E27FC236}">
                <a16:creationId xmlns:a16="http://schemas.microsoft.com/office/drawing/2014/main" id="{814650DD-F480-4AC6-B79B-3362098D47B7}"/>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9342745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648617" y="153464"/>
            <a:ext cx="10018713" cy="837405"/>
          </a:xfrm>
        </p:spPr>
        <p:txBody>
          <a:bodyPr/>
          <a:lstStyle/>
          <a:p>
            <a:r>
              <a:rPr lang="en-US" dirty="0"/>
              <a:t>Sunny Walk DB</a:t>
            </a:r>
            <a:endParaRPr lang="en-GB" dirty="0"/>
          </a:p>
        </p:txBody>
      </p:sp>
      <p:sp>
        <p:nvSpPr>
          <p:cNvPr id="7" name="TextBox 6">
            <a:extLst>
              <a:ext uri="{FF2B5EF4-FFF2-40B4-BE49-F238E27FC236}">
                <a16:creationId xmlns:a16="http://schemas.microsoft.com/office/drawing/2014/main" id="{43F40CEC-89B3-4952-B1EC-788EAF563B1D}"/>
              </a:ext>
            </a:extLst>
          </p:cNvPr>
          <p:cNvSpPr txBox="1"/>
          <p:nvPr/>
        </p:nvSpPr>
        <p:spPr>
          <a:xfrm>
            <a:off x="9357174" y="1277571"/>
            <a:ext cx="2743200" cy="2585323"/>
          </a:xfrm>
          <a:prstGeom prst="rect">
            <a:avLst/>
          </a:prstGeom>
          <a:noFill/>
        </p:spPr>
        <p:txBody>
          <a:bodyPr wrap="square" rtlCol="0">
            <a:spAutoFit/>
          </a:bodyPr>
          <a:lstStyle/>
          <a:p>
            <a:r>
              <a:rPr lang="en-US" b="0" i="0" dirty="0">
                <a:solidFill>
                  <a:srgbClr val="1D1C1D"/>
                </a:solidFill>
                <a:effectLst/>
                <a:latin typeface="Slack-Lato"/>
              </a:rPr>
              <a:t>DB Table Design</a:t>
            </a:r>
          </a:p>
          <a:p>
            <a:pPr marL="285750" indent="-285750">
              <a:buFont typeface="Arial" panose="020B0604020202020204" pitchFamily="34" charset="0"/>
              <a:buChar char="•"/>
            </a:pPr>
            <a:r>
              <a:rPr lang="en-US" b="0" i="0" dirty="0">
                <a:solidFill>
                  <a:srgbClr val="30ACEC"/>
                </a:solidFill>
                <a:effectLst/>
                <a:latin typeface="Slack-Lato"/>
              </a:rPr>
              <a:t>Table(s):</a:t>
            </a:r>
          </a:p>
          <a:p>
            <a:pPr marL="742950" lvl="1" indent="-285750">
              <a:buFont typeface="Arial" panose="020B0604020202020204" pitchFamily="34" charset="0"/>
              <a:buChar char="•"/>
            </a:pPr>
            <a:r>
              <a:rPr lang="en-US" dirty="0">
                <a:solidFill>
                  <a:srgbClr val="30ACEC"/>
                </a:solidFill>
                <a:latin typeface="Slack-Lato"/>
              </a:rPr>
              <a:t>F</a:t>
            </a:r>
            <a:r>
              <a:rPr lang="en-US" b="0" i="0" dirty="0">
                <a:solidFill>
                  <a:srgbClr val="30ACEC"/>
                </a:solidFill>
                <a:effectLst/>
                <a:latin typeface="Slack-Lato"/>
              </a:rPr>
              <a:t>or User details, Preferences and Sessions</a:t>
            </a:r>
          </a:p>
          <a:p>
            <a:pPr marL="742950" lvl="1" indent="-285750">
              <a:buFont typeface="Arial" panose="020B0604020202020204" pitchFamily="34" charset="0"/>
              <a:buChar char="•"/>
            </a:pPr>
            <a:r>
              <a:rPr lang="en-US" b="0" i="0" dirty="0">
                <a:solidFill>
                  <a:srgbClr val="30ACEC"/>
                </a:solidFill>
                <a:effectLst/>
                <a:latin typeface="Slack-Lato"/>
              </a:rPr>
              <a:t>Location details</a:t>
            </a:r>
          </a:p>
          <a:p>
            <a:pPr marL="742950" lvl="1" indent="-285750">
              <a:buFont typeface="Arial" panose="020B0604020202020204" pitchFamily="34" charset="0"/>
              <a:buChar char="•"/>
            </a:pPr>
            <a:r>
              <a:rPr lang="en-US" b="0" i="0" dirty="0">
                <a:solidFill>
                  <a:srgbClr val="30ACEC"/>
                </a:solidFill>
                <a:effectLst/>
                <a:latin typeface="Slack-Lato"/>
              </a:rPr>
              <a:t>User Walk details</a:t>
            </a:r>
          </a:p>
          <a:p>
            <a:pPr marL="742950" lvl="1" indent="-285750">
              <a:buFont typeface="Arial" panose="020B0604020202020204" pitchFamily="34" charset="0"/>
              <a:buChar char="•"/>
            </a:pPr>
            <a:r>
              <a:rPr lang="en-US" dirty="0">
                <a:solidFill>
                  <a:srgbClr val="30ACEC"/>
                </a:solidFill>
                <a:latin typeface="Slack-Lato"/>
              </a:rPr>
              <a:t>S</a:t>
            </a:r>
            <a:r>
              <a:rPr lang="en-US" b="0" i="0" dirty="0">
                <a:solidFill>
                  <a:srgbClr val="30ACEC"/>
                </a:solidFill>
                <a:effectLst/>
                <a:latin typeface="Slack-Lato"/>
              </a:rPr>
              <a:t>tore API details used in project</a:t>
            </a:r>
            <a:endParaRPr lang="en-US" dirty="0">
              <a:solidFill>
                <a:srgbClr val="30ACEC"/>
              </a:solidFill>
            </a:endParaRPr>
          </a:p>
        </p:txBody>
      </p:sp>
      <p:pic>
        <p:nvPicPr>
          <p:cNvPr id="10" name="Picture 9" descr="Graphical user interface, application, table&#10;&#10;Description automatically generated">
            <a:extLst>
              <a:ext uri="{FF2B5EF4-FFF2-40B4-BE49-F238E27FC236}">
                <a16:creationId xmlns:a16="http://schemas.microsoft.com/office/drawing/2014/main" id="{FF312540-0235-43BF-9430-5C5CB35014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0670" y="1055804"/>
            <a:ext cx="8498144" cy="5351936"/>
          </a:xfrm>
          <a:prstGeom prst="rect">
            <a:avLst/>
          </a:prstGeom>
        </p:spPr>
      </p:pic>
    </p:spTree>
    <p:extLst>
      <p:ext uri="{BB962C8B-B14F-4D97-AF65-F5344CB8AC3E}">
        <p14:creationId xmlns:p14="http://schemas.microsoft.com/office/powerpoint/2010/main" val="2270153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564470" y="0"/>
            <a:ext cx="10018713" cy="837405"/>
          </a:xfrm>
        </p:spPr>
        <p:txBody>
          <a:bodyPr/>
          <a:lstStyle/>
          <a:p>
            <a:r>
              <a:rPr lang="en-US" dirty="0"/>
              <a:t>Sunny Walk Specifications &amp; Class Diagrams</a:t>
            </a:r>
            <a:endParaRPr lang="en-GB" dirty="0"/>
          </a:p>
        </p:txBody>
      </p:sp>
      <p:sp>
        <p:nvSpPr>
          <p:cNvPr id="7" name="TextBox 6">
            <a:extLst>
              <a:ext uri="{FF2B5EF4-FFF2-40B4-BE49-F238E27FC236}">
                <a16:creationId xmlns:a16="http://schemas.microsoft.com/office/drawing/2014/main" id="{43F40CEC-89B3-4952-B1EC-788EAF563B1D}"/>
              </a:ext>
            </a:extLst>
          </p:cNvPr>
          <p:cNvSpPr txBox="1"/>
          <p:nvPr/>
        </p:nvSpPr>
        <p:spPr>
          <a:xfrm>
            <a:off x="8044192" y="992767"/>
            <a:ext cx="3802528" cy="1477328"/>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30ACEC"/>
                </a:solidFill>
                <a:effectLst/>
                <a:latin typeface="Slack-Lato"/>
              </a:rPr>
              <a:t>Microservice Architecture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30ACEC"/>
                </a:solidFill>
                <a:effectLst/>
                <a:latin typeface="Slack-Lato"/>
              </a:rPr>
              <a:t>Java class models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30ACEC"/>
                </a:solidFill>
                <a:effectLst/>
                <a:latin typeface="Slack-Lato"/>
              </a:rPr>
              <a:t>Controllers for Authorization, User and Walk</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30ACEC"/>
                </a:solidFill>
                <a:effectLst/>
                <a:latin typeface="Slack-Lato"/>
              </a:rPr>
              <a:t>JSON file structure from Postman</a:t>
            </a:r>
            <a:endParaRPr kumimoji="0" lang="en-US" sz="1800" b="0" i="0" u="none" strike="noStrike" kern="1200" cap="none" spc="0" normalizeH="0" baseline="0" noProof="0" dirty="0">
              <a:ln>
                <a:noFill/>
              </a:ln>
              <a:solidFill>
                <a:srgbClr val="30ACEC"/>
              </a:solidFill>
              <a:effectLst/>
              <a:uLnTx/>
              <a:uFillTx/>
              <a:latin typeface="Corbel" panose="020B0503020204020204"/>
              <a:ea typeface="+mn-ea"/>
              <a:cs typeface="+mn-cs"/>
            </a:endParaRPr>
          </a:p>
        </p:txBody>
      </p:sp>
      <p:pic>
        <p:nvPicPr>
          <p:cNvPr id="11" name="Picture 10">
            <a:extLst>
              <a:ext uri="{FF2B5EF4-FFF2-40B4-BE49-F238E27FC236}">
                <a16:creationId xmlns:a16="http://schemas.microsoft.com/office/drawing/2014/main" id="{C491AFC9-9B93-45FB-9E94-D070AFFB786D}"/>
              </a:ext>
            </a:extLst>
          </p:cNvPr>
          <p:cNvPicPr>
            <a:picLocks noChangeAspect="1"/>
          </p:cNvPicPr>
          <p:nvPr/>
        </p:nvPicPr>
        <p:blipFill>
          <a:blip r:embed="rId2"/>
          <a:stretch>
            <a:fillRect/>
          </a:stretch>
        </p:blipFill>
        <p:spPr>
          <a:xfrm>
            <a:off x="345280" y="992767"/>
            <a:ext cx="3319463" cy="5603065"/>
          </a:xfrm>
          <a:prstGeom prst="rect">
            <a:avLst/>
          </a:prstGeom>
          <a:ln>
            <a:solidFill>
              <a:srgbClr val="FFC000"/>
            </a:solidFill>
          </a:ln>
        </p:spPr>
      </p:pic>
      <p:pic>
        <p:nvPicPr>
          <p:cNvPr id="13" name="Picture 12">
            <a:extLst>
              <a:ext uri="{FF2B5EF4-FFF2-40B4-BE49-F238E27FC236}">
                <a16:creationId xmlns:a16="http://schemas.microsoft.com/office/drawing/2014/main" id="{D8A7F19A-44D4-49FB-9152-E1668C0B9C68}"/>
              </a:ext>
            </a:extLst>
          </p:cNvPr>
          <p:cNvPicPr>
            <a:picLocks noChangeAspect="1"/>
          </p:cNvPicPr>
          <p:nvPr/>
        </p:nvPicPr>
        <p:blipFill>
          <a:blip r:embed="rId3"/>
          <a:stretch>
            <a:fillRect/>
          </a:stretch>
        </p:blipFill>
        <p:spPr>
          <a:xfrm>
            <a:off x="4064794" y="862674"/>
            <a:ext cx="3715194" cy="5863251"/>
          </a:xfrm>
          <a:prstGeom prst="rect">
            <a:avLst/>
          </a:prstGeom>
          <a:ln>
            <a:solidFill>
              <a:srgbClr val="FFC000"/>
            </a:solidFill>
          </a:ln>
        </p:spPr>
      </p:pic>
      <p:pic>
        <p:nvPicPr>
          <p:cNvPr id="9" name="Content Placeholder 4">
            <a:extLst>
              <a:ext uri="{FF2B5EF4-FFF2-40B4-BE49-F238E27FC236}">
                <a16:creationId xmlns:a16="http://schemas.microsoft.com/office/drawing/2014/main" id="{12E16C10-5969-4355-AF83-0FD206EE5DD7}"/>
              </a:ext>
            </a:extLst>
          </p:cNvPr>
          <p:cNvPicPr>
            <a:picLocks noChangeAspect="1"/>
          </p:cNvPicPr>
          <p:nvPr/>
        </p:nvPicPr>
        <p:blipFill rotWithShape="1">
          <a:blip r:embed="rId4"/>
          <a:srcRect l="2496" t="3985" r="38186" b="10012"/>
          <a:stretch/>
        </p:blipFill>
        <p:spPr>
          <a:xfrm>
            <a:off x="6800409" y="2700296"/>
            <a:ext cx="4427030" cy="3610500"/>
          </a:xfrm>
          <a:prstGeom prst="rect">
            <a:avLst/>
          </a:prstGeom>
          <a:ln>
            <a:solidFill>
              <a:srgbClr val="FFC000"/>
            </a:solidFill>
          </a:ln>
        </p:spPr>
      </p:pic>
    </p:spTree>
    <p:extLst>
      <p:ext uri="{BB962C8B-B14F-4D97-AF65-F5344CB8AC3E}">
        <p14:creationId xmlns:p14="http://schemas.microsoft.com/office/powerpoint/2010/main" val="1930202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9D059B6-ADD8-488A-B346-63289E90D1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2" name="Freeform 6">
              <a:extLst>
                <a:ext uri="{FF2B5EF4-FFF2-40B4-BE49-F238E27FC236}">
                  <a16:creationId xmlns:a16="http://schemas.microsoft.com/office/drawing/2014/main" id="{F69B42B4-BC82-4495-A6F9-A28167B56A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3" name="Freeform 7">
              <a:extLst>
                <a:ext uri="{FF2B5EF4-FFF2-40B4-BE49-F238E27FC236}">
                  <a16:creationId xmlns:a16="http://schemas.microsoft.com/office/drawing/2014/main" id="{83CC168C-2AD4-4FFB-9F25-420ED6514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4" name="Freeform 9">
              <a:extLst>
                <a:ext uri="{FF2B5EF4-FFF2-40B4-BE49-F238E27FC236}">
                  <a16:creationId xmlns:a16="http://schemas.microsoft.com/office/drawing/2014/main" id="{6C9F369A-6158-4AE8-BA04-138A9DFFA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5" name="Freeform 10">
              <a:extLst>
                <a:ext uri="{FF2B5EF4-FFF2-40B4-BE49-F238E27FC236}">
                  <a16:creationId xmlns:a16="http://schemas.microsoft.com/office/drawing/2014/main" id="{FC7B1DF4-AD98-42A8-820F-667A3DCC4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6" name="Freeform 11">
              <a:extLst>
                <a:ext uri="{FF2B5EF4-FFF2-40B4-BE49-F238E27FC236}">
                  <a16:creationId xmlns:a16="http://schemas.microsoft.com/office/drawing/2014/main" id="{61C58B74-3656-4FD5-AC47-EE3A59EBB8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7" name="Freeform 12">
              <a:extLst>
                <a:ext uri="{FF2B5EF4-FFF2-40B4-BE49-F238E27FC236}">
                  <a16:creationId xmlns:a16="http://schemas.microsoft.com/office/drawing/2014/main" id="{8B349A01-D803-4A18-B608-47BFCED43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9" name="Rectangle 18">
            <a:extLst>
              <a:ext uri="{FF2B5EF4-FFF2-40B4-BE49-F238E27FC236}">
                <a16:creationId xmlns:a16="http://schemas.microsoft.com/office/drawing/2014/main" id="{384E03DA-B800-46E1-AF36-59DF74A4B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sp useBgFill="1">
        <p:nvSpPr>
          <p:cNvPr id="21" name="Rectangle 20">
            <a:extLst>
              <a:ext uri="{FF2B5EF4-FFF2-40B4-BE49-F238E27FC236}">
                <a16:creationId xmlns:a16="http://schemas.microsoft.com/office/drawing/2014/main" id="{D7A9900B-CB87-464C-884A-B15D70B64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4" name="Title 3">
            <a:extLst>
              <a:ext uri="{FF2B5EF4-FFF2-40B4-BE49-F238E27FC236}">
                <a16:creationId xmlns:a16="http://schemas.microsoft.com/office/drawing/2014/main" id="{FA7198C3-BB3B-4E97-AAD7-1CF99A26CD65}"/>
              </a:ext>
            </a:extLst>
          </p:cNvPr>
          <p:cNvSpPr>
            <a:spLocks noGrp="1"/>
          </p:cNvSpPr>
          <p:nvPr>
            <p:ph type="title"/>
          </p:nvPr>
        </p:nvSpPr>
        <p:spPr>
          <a:xfrm>
            <a:off x="792482" y="821265"/>
            <a:ext cx="6979918" cy="5222117"/>
          </a:xfrm>
        </p:spPr>
        <p:txBody>
          <a:bodyPr vert="horz" lIns="91440" tIns="45720" rIns="91440" bIns="45720" rtlCol="0" anchor="ctr">
            <a:normAutofit/>
          </a:bodyPr>
          <a:lstStyle/>
          <a:p>
            <a:pPr marL="0" indent="0">
              <a:spcBef>
                <a:spcPts val="0"/>
              </a:spcBef>
              <a:buClrTx/>
              <a:buSzTx/>
              <a:buNone/>
              <a:defRPr/>
            </a:pPr>
            <a:r>
              <a:rPr lang="en-US" sz="6000" dirty="0"/>
              <a:t>Backend</a:t>
            </a:r>
            <a:br>
              <a:rPr lang="en-US" sz="6000" dirty="0"/>
            </a:br>
            <a:r>
              <a:rPr lang="en-US" sz="2700" dirty="0">
                <a:latin typeface="Corbel" panose="020B0503020204020204"/>
              </a:rPr>
              <a:t>Tech stack: Java Spring Boot + MySQL</a:t>
            </a:r>
            <a:br>
              <a:rPr lang="en-US" sz="2700" dirty="0">
                <a:latin typeface="Corbel" panose="020B0503020204020204"/>
              </a:rPr>
            </a:br>
            <a:r>
              <a:rPr kumimoji="0" lang="en-US" sz="2700" b="0" i="0" u="none" strike="noStrike" kern="1200" cap="none" spc="0" normalizeH="0" baseline="0" noProof="0" dirty="0">
                <a:ln>
                  <a:noFill/>
                </a:ln>
                <a:effectLst/>
                <a:uLnTx/>
                <a:uFillTx/>
                <a:latin typeface="Corbel" panose="020B0503020204020204"/>
                <a:ea typeface="+mn-ea"/>
                <a:cs typeface="+mn-cs"/>
              </a:rPr>
              <a:t>Next steps: </a:t>
            </a:r>
            <a:r>
              <a:rPr lang="en-US" sz="2700" dirty="0">
                <a:latin typeface="Corbel" panose="020B0503020204020204"/>
              </a:rPr>
              <a:t>add functionality and test</a:t>
            </a:r>
            <a:endParaRPr lang="en-US" sz="6000" dirty="0"/>
          </a:p>
        </p:txBody>
      </p:sp>
      <p:cxnSp>
        <p:nvCxnSpPr>
          <p:cNvPr id="23" name="Straight Connector 22">
            <a:extLst>
              <a:ext uri="{FF2B5EF4-FFF2-40B4-BE49-F238E27FC236}">
                <a16:creationId xmlns:a16="http://schemas.microsoft.com/office/drawing/2014/main" id="{2095369B-D528-438E-80C9-A093047670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1624"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0A7C6F59-40B9-4CB4-8820-F916C9E7631E}"/>
              </a:ext>
            </a:extLst>
          </p:cNvPr>
          <p:cNvSpPr>
            <a:spLocks noGrp="1"/>
          </p:cNvSpPr>
          <p:nvPr>
            <p:ph type="sldNum" sz="quarter" idx="12"/>
          </p:nvPr>
        </p:nvSpPr>
        <p:spPr>
          <a:xfrm>
            <a:off x="10820401" y="6199631"/>
            <a:ext cx="1055914" cy="365125"/>
          </a:xfrm>
        </p:spPr>
        <p:txBody>
          <a:bodyPr vert="horz" lIns="91440" tIns="45720" rIns="91440" bIns="45720" rtlCol="0" anchor="ct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B1FD587-4C10-4A03-9EAC-84D47CE8D42F}"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8796391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648617" y="153464"/>
            <a:ext cx="10018713" cy="837405"/>
          </a:xfrm>
        </p:spPr>
        <p:txBody>
          <a:bodyPr/>
          <a:lstStyle/>
          <a:p>
            <a:r>
              <a:rPr lang="en-US" dirty="0"/>
              <a:t>Backend Structure</a:t>
            </a:r>
          </a:p>
        </p:txBody>
      </p:sp>
      <p:pic>
        <p:nvPicPr>
          <p:cNvPr id="3" name="Picture 3">
            <a:extLst>
              <a:ext uri="{FF2B5EF4-FFF2-40B4-BE49-F238E27FC236}">
                <a16:creationId xmlns:a16="http://schemas.microsoft.com/office/drawing/2014/main" id="{961B8651-F053-423A-AEBE-29FE5FCFF68E}"/>
              </a:ext>
            </a:extLst>
          </p:cNvPr>
          <p:cNvPicPr>
            <a:picLocks noChangeAspect="1"/>
          </p:cNvPicPr>
          <p:nvPr/>
        </p:nvPicPr>
        <p:blipFill>
          <a:blip r:embed="rId2"/>
          <a:stretch>
            <a:fillRect/>
          </a:stretch>
        </p:blipFill>
        <p:spPr>
          <a:xfrm>
            <a:off x="2966693" y="1045092"/>
            <a:ext cx="2719743" cy="5400675"/>
          </a:xfrm>
          <a:prstGeom prst="rect">
            <a:avLst/>
          </a:prstGeom>
        </p:spPr>
      </p:pic>
      <p:sp>
        <p:nvSpPr>
          <p:cNvPr id="4" name="TextBox 3">
            <a:extLst>
              <a:ext uri="{FF2B5EF4-FFF2-40B4-BE49-F238E27FC236}">
                <a16:creationId xmlns:a16="http://schemas.microsoft.com/office/drawing/2014/main" id="{C61F917B-F651-4826-B772-EC8316A4F372}"/>
              </a:ext>
            </a:extLst>
          </p:cNvPr>
          <p:cNvSpPr txBox="1"/>
          <p:nvPr/>
        </p:nvSpPr>
        <p:spPr>
          <a:xfrm>
            <a:off x="6096000" y="2533650"/>
            <a:ext cx="5772150"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Spring Boot (MVC)</a:t>
            </a:r>
          </a:p>
          <a:p>
            <a:pPr marL="285750" marR="0" lvl="0" indent="-28575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MySQL driver + JPA repositories</a:t>
            </a:r>
          </a:p>
          <a:p>
            <a:pPr marL="285750" marR="0" lvl="0" indent="-28575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Jackson for serialization/deserialization</a:t>
            </a:r>
          </a:p>
          <a:p>
            <a:pPr marL="285750" marR="0" lvl="0" indent="-28575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OpenWeatherMap API for weather information</a:t>
            </a:r>
          </a:p>
        </p:txBody>
      </p:sp>
    </p:spTree>
    <p:extLst>
      <p:ext uri="{BB962C8B-B14F-4D97-AF65-F5344CB8AC3E}">
        <p14:creationId xmlns:p14="http://schemas.microsoft.com/office/powerpoint/2010/main" val="39143766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648617" y="153464"/>
            <a:ext cx="10018713" cy="837405"/>
          </a:xfrm>
        </p:spPr>
        <p:txBody>
          <a:bodyPr/>
          <a:lstStyle/>
          <a:p>
            <a:r>
              <a:rPr lang="en-US" dirty="0"/>
              <a:t>Backend Structure Continued</a:t>
            </a:r>
          </a:p>
        </p:txBody>
      </p:sp>
      <p:pic>
        <p:nvPicPr>
          <p:cNvPr id="2" name="Picture 4" descr="Graphical user interface, application&#10;&#10;Description automatically generated">
            <a:extLst>
              <a:ext uri="{FF2B5EF4-FFF2-40B4-BE49-F238E27FC236}">
                <a16:creationId xmlns:a16="http://schemas.microsoft.com/office/drawing/2014/main" id="{16BC6625-501F-424D-B3CF-A1B7EF6841BC}"/>
              </a:ext>
            </a:extLst>
          </p:cNvPr>
          <p:cNvPicPr>
            <a:picLocks noChangeAspect="1"/>
          </p:cNvPicPr>
          <p:nvPr/>
        </p:nvPicPr>
        <p:blipFill>
          <a:blip r:embed="rId2"/>
          <a:stretch>
            <a:fillRect/>
          </a:stretch>
        </p:blipFill>
        <p:spPr>
          <a:xfrm>
            <a:off x="1704975" y="992523"/>
            <a:ext cx="2743200" cy="1844004"/>
          </a:xfrm>
          <a:prstGeom prst="rect">
            <a:avLst/>
          </a:prstGeom>
        </p:spPr>
      </p:pic>
      <p:pic>
        <p:nvPicPr>
          <p:cNvPr id="5" name="Picture 5" descr="Graphical user interface, text, application, email&#10;&#10;Description automatically generated">
            <a:extLst>
              <a:ext uri="{FF2B5EF4-FFF2-40B4-BE49-F238E27FC236}">
                <a16:creationId xmlns:a16="http://schemas.microsoft.com/office/drawing/2014/main" id="{27B86FC2-7F72-4ED9-A8CF-3FEA32A988B4}"/>
              </a:ext>
            </a:extLst>
          </p:cNvPr>
          <p:cNvPicPr>
            <a:picLocks noChangeAspect="1"/>
          </p:cNvPicPr>
          <p:nvPr/>
        </p:nvPicPr>
        <p:blipFill>
          <a:blip r:embed="rId3"/>
          <a:stretch>
            <a:fillRect/>
          </a:stretch>
        </p:blipFill>
        <p:spPr>
          <a:xfrm>
            <a:off x="1781175" y="2914650"/>
            <a:ext cx="2590800" cy="3771900"/>
          </a:xfrm>
          <a:prstGeom prst="rect">
            <a:avLst/>
          </a:prstGeom>
        </p:spPr>
      </p:pic>
      <p:pic>
        <p:nvPicPr>
          <p:cNvPr id="6" name="Picture 6" descr="Text&#10;&#10;Description automatically generated">
            <a:extLst>
              <a:ext uri="{FF2B5EF4-FFF2-40B4-BE49-F238E27FC236}">
                <a16:creationId xmlns:a16="http://schemas.microsoft.com/office/drawing/2014/main" id="{4D7E7368-A0F1-4883-963E-07C56AB68470}"/>
              </a:ext>
            </a:extLst>
          </p:cNvPr>
          <p:cNvPicPr>
            <a:picLocks noChangeAspect="1"/>
          </p:cNvPicPr>
          <p:nvPr/>
        </p:nvPicPr>
        <p:blipFill>
          <a:blip r:embed="rId4"/>
          <a:stretch>
            <a:fillRect/>
          </a:stretch>
        </p:blipFill>
        <p:spPr>
          <a:xfrm>
            <a:off x="3888245" y="4021474"/>
            <a:ext cx="6858000" cy="1569872"/>
          </a:xfrm>
          <a:prstGeom prst="rect">
            <a:avLst/>
          </a:prstGeom>
        </p:spPr>
      </p:pic>
      <p:sp>
        <p:nvSpPr>
          <p:cNvPr id="7" name="TextBox 6">
            <a:extLst>
              <a:ext uri="{FF2B5EF4-FFF2-40B4-BE49-F238E27FC236}">
                <a16:creationId xmlns:a16="http://schemas.microsoft.com/office/drawing/2014/main" id="{D34F4C62-71C0-4148-8E61-040667B783E9}"/>
              </a:ext>
            </a:extLst>
          </p:cNvPr>
          <p:cNvSpPr txBox="1"/>
          <p:nvPr/>
        </p:nvSpPr>
        <p:spPr>
          <a:xfrm>
            <a:off x="4566974" y="990869"/>
            <a:ext cx="6179271"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marR="0" lvl="0" indent="-34290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Database hosted on AWS (RDS)</a:t>
            </a:r>
          </a:p>
          <a:p>
            <a:pPr marL="342900" marR="0" lvl="0" indent="-34290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Database editing with MySQLWorkbench</a:t>
            </a:r>
          </a:p>
          <a:p>
            <a:pPr marL="342900" marR="0" lvl="0" indent="-34290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Used environment variables for connection details (security reasons)</a:t>
            </a:r>
          </a:p>
        </p:txBody>
      </p:sp>
    </p:spTree>
    <p:extLst>
      <p:ext uri="{BB962C8B-B14F-4D97-AF65-F5344CB8AC3E}">
        <p14:creationId xmlns:p14="http://schemas.microsoft.com/office/powerpoint/2010/main" val="36236074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648617" y="153464"/>
            <a:ext cx="10018713" cy="837405"/>
          </a:xfrm>
        </p:spPr>
        <p:txBody>
          <a:bodyPr/>
          <a:lstStyle/>
          <a:p>
            <a:r>
              <a:rPr lang="en-US" dirty="0"/>
              <a:t>Example: Weather Forecast Controller</a:t>
            </a:r>
          </a:p>
        </p:txBody>
      </p:sp>
      <p:pic>
        <p:nvPicPr>
          <p:cNvPr id="5" name="Picture 5" descr="Text&#10;&#10;Description automatically generated">
            <a:extLst>
              <a:ext uri="{FF2B5EF4-FFF2-40B4-BE49-F238E27FC236}">
                <a16:creationId xmlns:a16="http://schemas.microsoft.com/office/drawing/2014/main" id="{DA478326-0EF1-45AE-BAF5-E3D638CFA4A6}"/>
              </a:ext>
            </a:extLst>
          </p:cNvPr>
          <p:cNvPicPr>
            <a:picLocks noChangeAspect="1"/>
          </p:cNvPicPr>
          <p:nvPr/>
        </p:nvPicPr>
        <p:blipFill>
          <a:blip r:embed="rId2"/>
          <a:stretch>
            <a:fillRect/>
          </a:stretch>
        </p:blipFill>
        <p:spPr>
          <a:xfrm>
            <a:off x="1648617" y="4255189"/>
            <a:ext cx="8362950" cy="1909971"/>
          </a:xfrm>
          <a:prstGeom prst="rect">
            <a:avLst/>
          </a:prstGeom>
        </p:spPr>
      </p:pic>
      <p:pic>
        <p:nvPicPr>
          <p:cNvPr id="6" name="Picture 6" descr="Graphical user interface, text, application&#10;&#10;Description automatically generated">
            <a:extLst>
              <a:ext uri="{FF2B5EF4-FFF2-40B4-BE49-F238E27FC236}">
                <a16:creationId xmlns:a16="http://schemas.microsoft.com/office/drawing/2014/main" id="{8FF30B65-607D-4E90-93EB-4F439B6209A5}"/>
              </a:ext>
            </a:extLst>
          </p:cNvPr>
          <p:cNvPicPr>
            <a:picLocks noChangeAspect="1"/>
          </p:cNvPicPr>
          <p:nvPr/>
        </p:nvPicPr>
        <p:blipFill>
          <a:blip r:embed="rId3"/>
          <a:stretch>
            <a:fillRect/>
          </a:stretch>
        </p:blipFill>
        <p:spPr>
          <a:xfrm>
            <a:off x="1648617" y="1647593"/>
            <a:ext cx="5019675" cy="2438865"/>
          </a:xfrm>
          <a:prstGeom prst="rect">
            <a:avLst/>
          </a:prstGeom>
        </p:spPr>
      </p:pic>
      <p:sp>
        <p:nvSpPr>
          <p:cNvPr id="7" name="TextBox 6">
            <a:extLst>
              <a:ext uri="{FF2B5EF4-FFF2-40B4-BE49-F238E27FC236}">
                <a16:creationId xmlns:a16="http://schemas.microsoft.com/office/drawing/2014/main" id="{675F0A1C-DABA-40C4-B0FC-90783429F75C}"/>
              </a:ext>
            </a:extLst>
          </p:cNvPr>
          <p:cNvSpPr txBox="1"/>
          <p:nvPr/>
        </p:nvSpPr>
        <p:spPr>
          <a:xfrm>
            <a:off x="6821536" y="1647825"/>
            <a:ext cx="5237114"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Example: Weather forecast controller</a:t>
            </a:r>
          </a:p>
          <a:p>
            <a:pPr marL="342900" marR="0" lvl="0" indent="-34290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Temperature (Celsius)</a:t>
            </a:r>
          </a:p>
          <a:p>
            <a:pPr marL="342900" marR="0" lvl="0" indent="-34290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UV Index</a:t>
            </a:r>
          </a:p>
          <a:p>
            <a:pPr marL="342900" marR="0" lvl="0" indent="-34290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Main weather</a:t>
            </a:r>
          </a:p>
          <a:p>
            <a:pPr marL="342900" marR="0" lvl="0" indent="-34290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Description</a:t>
            </a:r>
          </a:p>
        </p:txBody>
      </p:sp>
    </p:spTree>
    <p:extLst>
      <p:ext uri="{BB962C8B-B14F-4D97-AF65-F5344CB8AC3E}">
        <p14:creationId xmlns:p14="http://schemas.microsoft.com/office/powerpoint/2010/main" val="25747673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648617" y="153464"/>
            <a:ext cx="10018713" cy="837405"/>
          </a:xfrm>
        </p:spPr>
        <p:txBody>
          <a:bodyPr/>
          <a:lstStyle/>
          <a:p>
            <a:r>
              <a:rPr lang="en-US" dirty="0"/>
              <a:t>Example: Frontend Call</a:t>
            </a:r>
          </a:p>
        </p:txBody>
      </p:sp>
      <p:sp>
        <p:nvSpPr>
          <p:cNvPr id="7" name="TextBox 6">
            <a:extLst>
              <a:ext uri="{FF2B5EF4-FFF2-40B4-BE49-F238E27FC236}">
                <a16:creationId xmlns:a16="http://schemas.microsoft.com/office/drawing/2014/main" id="{675F0A1C-DABA-40C4-B0FC-90783429F75C}"/>
              </a:ext>
            </a:extLst>
          </p:cNvPr>
          <p:cNvSpPr txBox="1"/>
          <p:nvPr/>
        </p:nvSpPr>
        <p:spPr>
          <a:xfrm>
            <a:off x="7677384" y="1408589"/>
            <a:ext cx="4097620"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marR="0" lvl="0" indent="-34290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Front-end representation of the previous call</a:t>
            </a:r>
          </a:p>
          <a:p>
            <a:pPr marL="342900" marR="0" lvl="0" indent="-342900" algn="l" defTabSz="457200" rtl="0" eaLnBrk="1" fontAlgn="auto" latinLnBrk="0" hangingPunct="1">
              <a:lnSpc>
                <a:spcPct val="100000"/>
              </a:lnSpc>
              <a:spcBef>
                <a:spcPts val="0"/>
              </a:spcBef>
              <a:spcAft>
                <a:spcPts val="0"/>
              </a:spcAft>
              <a:buClrTx/>
              <a:buSzTx/>
              <a:buFont typeface="Arial"/>
              <a:buChar char="•"/>
              <a:tabLst/>
              <a:defRPr/>
            </a:pPr>
            <a:r>
              <a:rPr kumimoji="0" lang="en-US" sz="2000" b="0" i="0" u="none" strike="noStrike" kern="1200" cap="none" spc="0" normalizeH="0" baseline="0" noProof="0" dirty="0">
                <a:ln>
                  <a:noFill/>
                </a:ln>
                <a:solidFill>
                  <a:srgbClr val="30ACEC"/>
                </a:solidFill>
                <a:effectLst/>
                <a:uLnTx/>
                <a:uFillTx/>
                <a:latin typeface="Corbel" panose="020B0503020204020204"/>
                <a:ea typeface="+mn-ea"/>
                <a:cs typeface="+mn-cs"/>
              </a:rPr>
              <a:t>Axios used for serialization/deserialization</a:t>
            </a:r>
          </a:p>
        </p:txBody>
      </p:sp>
      <p:pic>
        <p:nvPicPr>
          <p:cNvPr id="4" name="Picture 7" descr="Graphical user interface, application&#10;&#10;Description automatically generated">
            <a:extLst>
              <a:ext uri="{FF2B5EF4-FFF2-40B4-BE49-F238E27FC236}">
                <a16:creationId xmlns:a16="http://schemas.microsoft.com/office/drawing/2014/main" id="{73AC202C-71E6-4158-97CC-9CB76037DC25}"/>
              </a:ext>
            </a:extLst>
          </p:cNvPr>
          <p:cNvPicPr>
            <a:picLocks noChangeAspect="1"/>
          </p:cNvPicPr>
          <p:nvPr/>
        </p:nvPicPr>
        <p:blipFill>
          <a:blip r:embed="rId2"/>
          <a:stretch>
            <a:fillRect/>
          </a:stretch>
        </p:blipFill>
        <p:spPr>
          <a:xfrm>
            <a:off x="1795199" y="1459315"/>
            <a:ext cx="5800725" cy="4106378"/>
          </a:xfrm>
          <a:prstGeom prst="rect">
            <a:avLst/>
          </a:prstGeom>
        </p:spPr>
      </p:pic>
      <p:pic>
        <p:nvPicPr>
          <p:cNvPr id="6" name="Picture 5">
            <a:extLst>
              <a:ext uri="{FF2B5EF4-FFF2-40B4-BE49-F238E27FC236}">
                <a16:creationId xmlns:a16="http://schemas.microsoft.com/office/drawing/2014/main" id="{543613DC-DE1A-4195-8CE1-DFE30196E5CE}"/>
              </a:ext>
            </a:extLst>
          </p:cNvPr>
          <p:cNvPicPr>
            <a:picLocks noChangeAspect="1"/>
          </p:cNvPicPr>
          <p:nvPr/>
        </p:nvPicPr>
        <p:blipFill>
          <a:blip r:embed="rId3"/>
          <a:stretch>
            <a:fillRect/>
          </a:stretch>
        </p:blipFill>
        <p:spPr>
          <a:xfrm>
            <a:off x="6495784" y="5167152"/>
            <a:ext cx="2791091" cy="1399957"/>
          </a:xfrm>
          <a:prstGeom prst="rect">
            <a:avLst/>
          </a:prstGeom>
        </p:spPr>
      </p:pic>
    </p:spTree>
    <p:extLst>
      <p:ext uri="{BB962C8B-B14F-4D97-AF65-F5344CB8AC3E}">
        <p14:creationId xmlns:p14="http://schemas.microsoft.com/office/powerpoint/2010/main" val="390310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9D059B6-ADD8-488A-B346-63289E90D1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2" name="Freeform 6">
              <a:extLst>
                <a:ext uri="{FF2B5EF4-FFF2-40B4-BE49-F238E27FC236}">
                  <a16:creationId xmlns:a16="http://schemas.microsoft.com/office/drawing/2014/main" id="{F69B42B4-BC82-4495-A6F9-A28167B56A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3" name="Freeform 7">
              <a:extLst>
                <a:ext uri="{FF2B5EF4-FFF2-40B4-BE49-F238E27FC236}">
                  <a16:creationId xmlns:a16="http://schemas.microsoft.com/office/drawing/2014/main" id="{83CC168C-2AD4-4FFB-9F25-420ED6514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4" name="Freeform 9">
              <a:extLst>
                <a:ext uri="{FF2B5EF4-FFF2-40B4-BE49-F238E27FC236}">
                  <a16:creationId xmlns:a16="http://schemas.microsoft.com/office/drawing/2014/main" id="{6C9F369A-6158-4AE8-BA04-138A9DFFA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5" name="Freeform 10">
              <a:extLst>
                <a:ext uri="{FF2B5EF4-FFF2-40B4-BE49-F238E27FC236}">
                  <a16:creationId xmlns:a16="http://schemas.microsoft.com/office/drawing/2014/main" id="{FC7B1DF4-AD98-42A8-820F-667A3DCC4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6" name="Freeform 11">
              <a:extLst>
                <a:ext uri="{FF2B5EF4-FFF2-40B4-BE49-F238E27FC236}">
                  <a16:creationId xmlns:a16="http://schemas.microsoft.com/office/drawing/2014/main" id="{61C58B74-3656-4FD5-AC47-EE3A59EBB8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7" name="Freeform 12">
              <a:extLst>
                <a:ext uri="{FF2B5EF4-FFF2-40B4-BE49-F238E27FC236}">
                  <a16:creationId xmlns:a16="http://schemas.microsoft.com/office/drawing/2014/main" id="{8B349A01-D803-4A18-B608-47BFCED43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9" name="Rectangle 18">
            <a:extLst>
              <a:ext uri="{FF2B5EF4-FFF2-40B4-BE49-F238E27FC236}">
                <a16:creationId xmlns:a16="http://schemas.microsoft.com/office/drawing/2014/main" id="{384E03DA-B800-46E1-AF36-59DF74A4B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sp useBgFill="1">
        <p:nvSpPr>
          <p:cNvPr id="21" name="Rectangle 20">
            <a:extLst>
              <a:ext uri="{FF2B5EF4-FFF2-40B4-BE49-F238E27FC236}">
                <a16:creationId xmlns:a16="http://schemas.microsoft.com/office/drawing/2014/main" id="{D7A9900B-CB87-464C-884A-B15D70B64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4" name="Title 3">
            <a:extLst>
              <a:ext uri="{FF2B5EF4-FFF2-40B4-BE49-F238E27FC236}">
                <a16:creationId xmlns:a16="http://schemas.microsoft.com/office/drawing/2014/main" id="{FA7198C3-BB3B-4E97-AAD7-1CF99A26CD65}"/>
              </a:ext>
            </a:extLst>
          </p:cNvPr>
          <p:cNvSpPr>
            <a:spLocks noGrp="1"/>
          </p:cNvSpPr>
          <p:nvPr>
            <p:ph type="title"/>
          </p:nvPr>
        </p:nvSpPr>
        <p:spPr>
          <a:xfrm>
            <a:off x="792482" y="821265"/>
            <a:ext cx="6979918" cy="5222117"/>
          </a:xfrm>
        </p:spPr>
        <p:txBody>
          <a:bodyPr vert="horz" lIns="91440" tIns="45720" rIns="91440" bIns="45720" rtlCol="0" anchor="ctr">
            <a:normAutofit/>
          </a:bodyPr>
          <a:lstStyle/>
          <a:p>
            <a:pPr marL="0" indent="0">
              <a:spcBef>
                <a:spcPts val="0"/>
              </a:spcBef>
              <a:buClrTx/>
              <a:buSzTx/>
              <a:buNone/>
              <a:defRPr/>
            </a:pPr>
            <a:r>
              <a:rPr lang="en-US" sz="6000" dirty="0"/>
              <a:t>Feedback &amp; Questions</a:t>
            </a:r>
          </a:p>
        </p:txBody>
      </p:sp>
      <p:cxnSp>
        <p:nvCxnSpPr>
          <p:cNvPr id="23" name="Straight Connector 22">
            <a:extLst>
              <a:ext uri="{FF2B5EF4-FFF2-40B4-BE49-F238E27FC236}">
                <a16:creationId xmlns:a16="http://schemas.microsoft.com/office/drawing/2014/main" id="{2095369B-D528-438E-80C9-A093047670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1624"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0A7C6F59-40B9-4CB4-8820-F916C9E7631E}"/>
              </a:ext>
            </a:extLst>
          </p:cNvPr>
          <p:cNvSpPr>
            <a:spLocks noGrp="1"/>
          </p:cNvSpPr>
          <p:nvPr>
            <p:ph type="sldNum" sz="quarter" idx="12"/>
          </p:nvPr>
        </p:nvSpPr>
        <p:spPr>
          <a:xfrm>
            <a:off x="10820401" y="6199631"/>
            <a:ext cx="1055914" cy="365125"/>
          </a:xfrm>
        </p:spPr>
        <p:txBody>
          <a:bodyPr vert="horz" lIns="91440" tIns="45720" rIns="91440" bIns="45720" rtlCol="0" anchor="ct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B1FD587-4C10-4A03-9EAC-84D47CE8D42F}"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27</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56464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1D4477A3-7936-4C6B-B46C-52E995312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grpSp>
        <p:nvGrpSpPr>
          <p:cNvPr id="20" name="Group 19">
            <a:extLst>
              <a:ext uri="{FF2B5EF4-FFF2-40B4-BE49-F238E27FC236}">
                <a16:creationId xmlns:a16="http://schemas.microsoft.com/office/drawing/2014/main" id="{F44DEACC-B2E6-413E-B2B5-3202259527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1" name="Freeform 6">
              <a:extLst>
                <a:ext uri="{FF2B5EF4-FFF2-40B4-BE49-F238E27FC236}">
                  <a16:creationId xmlns:a16="http://schemas.microsoft.com/office/drawing/2014/main" id="{B2924236-7127-4774-B233-D9124F0C7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2" name="Freeform 7">
              <a:extLst>
                <a:ext uri="{FF2B5EF4-FFF2-40B4-BE49-F238E27FC236}">
                  <a16:creationId xmlns:a16="http://schemas.microsoft.com/office/drawing/2014/main" id="{AD053C6F-7187-4EE6-BAD9-1C484F29F9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3" name="Freeform 25">
              <a:extLst>
                <a:ext uri="{FF2B5EF4-FFF2-40B4-BE49-F238E27FC236}">
                  <a16:creationId xmlns:a16="http://schemas.microsoft.com/office/drawing/2014/main" id="{226FAE39-4CC5-465A-ACFE-BE1C0E2F7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4" name="Freeform 26">
              <a:extLst>
                <a:ext uri="{FF2B5EF4-FFF2-40B4-BE49-F238E27FC236}">
                  <a16:creationId xmlns:a16="http://schemas.microsoft.com/office/drawing/2014/main" id="{521EE7A0-BD65-4FD1-BD1D-B4674892A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5" name="Freeform 27">
              <a:extLst>
                <a:ext uri="{FF2B5EF4-FFF2-40B4-BE49-F238E27FC236}">
                  <a16:creationId xmlns:a16="http://schemas.microsoft.com/office/drawing/2014/main" id="{334E0A56-DA50-4F91-9938-4CDBECA7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6" name="Freeform 28">
              <a:extLst>
                <a:ext uri="{FF2B5EF4-FFF2-40B4-BE49-F238E27FC236}">
                  <a16:creationId xmlns:a16="http://schemas.microsoft.com/office/drawing/2014/main" id="{CD203DCD-B4AF-4693-A330-F23545344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772C0733-39F9-4B74-B8E9-E0AB3616C57F}"/>
              </a:ext>
            </a:extLst>
          </p:cNvPr>
          <p:cNvSpPr>
            <a:spLocks noGrp="1"/>
          </p:cNvSpPr>
          <p:nvPr>
            <p:ph type="title"/>
          </p:nvPr>
        </p:nvSpPr>
        <p:spPr>
          <a:xfrm>
            <a:off x="5112300" y="648930"/>
            <a:ext cx="6685253" cy="3347337"/>
          </a:xfrm>
        </p:spPr>
        <p:txBody>
          <a:bodyPr vert="horz" lIns="91440" tIns="45720" rIns="91440" bIns="45720" rtlCol="0" anchor="t">
            <a:normAutofit fontScale="90000"/>
          </a:bodyPr>
          <a:lstStyle/>
          <a:p>
            <a:pPr algn="l"/>
            <a:r>
              <a:rPr lang="en-US" sz="6000" dirty="0">
                <a:solidFill>
                  <a:srgbClr val="FFC000"/>
                </a:solidFill>
              </a:rPr>
              <a:t>Sriranjini Srinivasa</a:t>
            </a:r>
            <a:br>
              <a:rPr lang="en-US" sz="6000" dirty="0"/>
            </a:br>
            <a:br>
              <a:rPr lang="en-US" sz="6000" dirty="0"/>
            </a:br>
            <a:r>
              <a:rPr lang="en-US" sz="2200" b="0" i="1" dirty="0">
                <a:effectLst/>
                <a:latin typeface="+mn-lt"/>
              </a:rPr>
              <a:t>Masters Degree in Computer Applications</a:t>
            </a:r>
            <a:br>
              <a:rPr lang="en-US" sz="2200" b="0" i="1" dirty="0">
                <a:effectLst/>
                <a:latin typeface="+mn-lt"/>
              </a:rPr>
            </a:br>
            <a:r>
              <a:rPr lang="en-US" sz="2200" b="0" i="1" dirty="0">
                <a:effectLst/>
                <a:latin typeface="+mn-lt"/>
              </a:rPr>
              <a:t>Around 7 years of work experience as a Techno-Functional Consultant for ERP and RDBMS</a:t>
            </a:r>
            <a:br>
              <a:rPr lang="en-US" sz="2200" b="0" i="1" dirty="0">
                <a:effectLst/>
                <a:latin typeface="+mn-lt"/>
              </a:rPr>
            </a:br>
            <a:br>
              <a:rPr lang="en-US" sz="2200" b="0" i="1" dirty="0">
                <a:effectLst/>
                <a:latin typeface="+mn-lt"/>
              </a:rPr>
            </a:br>
            <a:r>
              <a:rPr lang="en-US" sz="2200" b="0" i="1" dirty="0">
                <a:effectLst/>
                <a:latin typeface="+mn-lt"/>
              </a:rPr>
              <a:t>Fair knowledge of Asp.Net, C#, Java</a:t>
            </a:r>
            <a:br>
              <a:rPr lang="en-US" sz="2200" b="0" i="1" dirty="0">
                <a:effectLst/>
                <a:latin typeface="+mn-lt"/>
              </a:rPr>
            </a:br>
            <a:br>
              <a:rPr lang="en-US" sz="2200" b="0" i="1" dirty="0">
                <a:effectLst/>
                <a:latin typeface="+mn-lt"/>
              </a:rPr>
            </a:br>
            <a:r>
              <a:rPr lang="en-US" sz="2200" b="0" i="1" dirty="0">
                <a:effectLst/>
                <a:latin typeface="+mn-lt"/>
              </a:rPr>
              <a:t>Worked with clients like Woolworths, Acer, Eaton</a:t>
            </a:r>
            <a:br>
              <a:rPr lang="en-US" sz="2200" b="0" i="1" dirty="0">
                <a:effectLst/>
                <a:latin typeface="+mn-lt"/>
              </a:rPr>
            </a:br>
            <a:r>
              <a:rPr lang="en-US" sz="2200" b="0" i="1" dirty="0">
                <a:effectLst/>
                <a:latin typeface="+mn-lt"/>
              </a:rPr>
              <a:t>Always open to learn new technologies</a:t>
            </a:r>
            <a:br>
              <a:rPr lang="en-US" sz="6000" dirty="0"/>
            </a:br>
            <a:endParaRPr lang="en-US" sz="6000" dirty="0"/>
          </a:p>
        </p:txBody>
      </p:sp>
      <p:sp>
        <p:nvSpPr>
          <p:cNvPr id="28" name="Rounded Rectangle 16">
            <a:extLst>
              <a:ext uri="{FF2B5EF4-FFF2-40B4-BE49-F238E27FC236}">
                <a16:creationId xmlns:a16="http://schemas.microsoft.com/office/drawing/2014/main" id="{C29A1D40-470D-401E-8548-6FF3CF377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4" y="648931"/>
            <a:ext cx="3982086"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pic>
        <p:nvPicPr>
          <p:cNvPr id="27" name="Picture 26">
            <a:extLst>
              <a:ext uri="{FF2B5EF4-FFF2-40B4-BE49-F238E27FC236}">
                <a16:creationId xmlns:a16="http://schemas.microsoft.com/office/drawing/2014/main" id="{4A0217FA-B243-4E61-AFAF-526318F02FA2}"/>
              </a:ext>
            </a:extLst>
          </p:cNvPr>
          <p:cNvPicPr>
            <a:picLocks noChangeAspect="1"/>
          </p:cNvPicPr>
          <p:nvPr/>
        </p:nvPicPr>
        <p:blipFill rotWithShape="1">
          <a:blip r:embed="rId3">
            <a:extLst>
              <a:ext uri="{28A0092B-C50C-407E-A947-70E740481C1C}">
                <a14:useLocalDpi xmlns:a14="http://schemas.microsoft.com/office/drawing/2010/main" val="0"/>
              </a:ext>
            </a:extLst>
          </a:blip>
          <a:srcRect l="14374" r="3695"/>
          <a:stretch/>
        </p:blipFill>
        <p:spPr>
          <a:xfrm>
            <a:off x="965059" y="1499481"/>
            <a:ext cx="3347209" cy="3315317"/>
          </a:xfrm>
          <a:prstGeom prst="rect">
            <a:avLst/>
          </a:prstGeom>
        </p:spPr>
      </p:pic>
      <p:sp>
        <p:nvSpPr>
          <p:cNvPr id="3" name="Slide Number Placeholder 2">
            <a:extLst>
              <a:ext uri="{FF2B5EF4-FFF2-40B4-BE49-F238E27FC236}">
                <a16:creationId xmlns:a16="http://schemas.microsoft.com/office/drawing/2014/main" id="{61B441F7-1C99-462D-9037-9BEE40FFA230}"/>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0581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1D4477A3-7936-4C6B-B46C-52E995312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grpSp>
        <p:nvGrpSpPr>
          <p:cNvPr id="20" name="Group 19">
            <a:extLst>
              <a:ext uri="{FF2B5EF4-FFF2-40B4-BE49-F238E27FC236}">
                <a16:creationId xmlns:a16="http://schemas.microsoft.com/office/drawing/2014/main" id="{F44DEACC-B2E6-413E-B2B5-3202259527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1" name="Freeform 6">
              <a:extLst>
                <a:ext uri="{FF2B5EF4-FFF2-40B4-BE49-F238E27FC236}">
                  <a16:creationId xmlns:a16="http://schemas.microsoft.com/office/drawing/2014/main" id="{B2924236-7127-4774-B233-D9124F0C7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2" name="Freeform 7">
              <a:extLst>
                <a:ext uri="{FF2B5EF4-FFF2-40B4-BE49-F238E27FC236}">
                  <a16:creationId xmlns:a16="http://schemas.microsoft.com/office/drawing/2014/main" id="{AD053C6F-7187-4EE6-BAD9-1C484F29F9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3" name="Freeform 25">
              <a:extLst>
                <a:ext uri="{FF2B5EF4-FFF2-40B4-BE49-F238E27FC236}">
                  <a16:creationId xmlns:a16="http://schemas.microsoft.com/office/drawing/2014/main" id="{226FAE39-4CC5-465A-ACFE-BE1C0E2F7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4" name="Freeform 26">
              <a:extLst>
                <a:ext uri="{FF2B5EF4-FFF2-40B4-BE49-F238E27FC236}">
                  <a16:creationId xmlns:a16="http://schemas.microsoft.com/office/drawing/2014/main" id="{521EE7A0-BD65-4FD1-BD1D-B4674892A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5" name="Freeform 27">
              <a:extLst>
                <a:ext uri="{FF2B5EF4-FFF2-40B4-BE49-F238E27FC236}">
                  <a16:creationId xmlns:a16="http://schemas.microsoft.com/office/drawing/2014/main" id="{334E0A56-DA50-4F91-9938-4CDBECA7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6" name="Freeform 28">
              <a:extLst>
                <a:ext uri="{FF2B5EF4-FFF2-40B4-BE49-F238E27FC236}">
                  <a16:creationId xmlns:a16="http://schemas.microsoft.com/office/drawing/2014/main" id="{CD203DCD-B4AF-4693-A330-F23545344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772C0733-39F9-4B74-B8E9-E0AB3616C57F}"/>
              </a:ext>
            </a:extLst>
          </p:cNvPr>
          <p:cNvSpPr>
            <a:spLocks noGrp="1"/>
          </p:cNvSpPr>
          <p:nvPr>
            <p:ph type="title"/>
          </p:nvPr>
        </p:nvSpPr>
        <p:spPr>
          <a:xfrm>
            <a:off x="4853512" y="648930"/>
            <a:ext cx="6944042" cy="3347337"/>
          </a:xfrm>
        </p:spPr>
        <p:txBody>
          <a:bodyPr vert="horz" lIns="91440" tIns="45720" rIns="91440" bIns="45720" rtlCol="0" anchor="t">
            <a:normAutofit fontScale="90000"/>
          </a:bodyPr>
          <a:lstStyle/>
          <a:p>
            <a:pPr marL="105728" marR="0" lvl="0" algn="l" defTabSz="914400" rtl="0" eaLnBrk="1" fontAlgn="auto" latinLnBrk="0" hangingPunct="1">
              <a:lnSpc>
                <a:spcPct val="100000"/>
              </a:lnSpc>
              <a:spcBef>
                <a:spcPts val="0"/>
              </a:spcBef>
              <a:spcAft>
                <a:spcPts val="0"/>
              </a:spcAft>
              <a:buClr>
                <a:srgbClr val="000000"/>
              </a:buClr>
              <a:buSzPct val="100000"/>
              <a:tabLst/>
              <a:defRPr/>
            </a:pPr>
            <a:r>
              <a:rPr lang="en-US" sz="6000" dirty="0">
                <a:solidFill>
                  <a:srgbClr val="FFC000"/>
                </a:solidFill>
              </a:rPr>
              <a:t>Marius Grigore</a:t>
            </a:r>
            <a:br>
              <a:rPr lang="en-US" sz="6000" dirty="0"/>
            </a:br>
            <a:br>
              <a:rPr lang="en-US" sz="6000" dirty="0"/>
            </a:br>
            <a:r>
              <a:rPr kumimoji="0" lang="en-US" sz="2200" b="0" i="1" u="none" strike="noStrike" kern="0" cap="none" spc="0" normalizeH="0" baseline="0" noProof="0" dirty="0">
                <a:ln>
                  <a:noFill/>
                </a:ln>
                <a:solidFill>
                  <a:srgbClr val="000000"/>
                </a:solidFill>
                <a:effectLst/>
                <a:uLnTx/>
                <a:uFillTx/>
                <a:latin typeface="Corbel"/>
                <a:sym typeface="Corbel"/>
              </a:rPr>
              <a:t>BSc in Computer Science</a:t>
            </a:r>
            <a:br>
              <a:rPr kumimoji="0" lang="en-US" sz="2200" b="0" i="1" u="none" strike="noStrike" kern="0" cap="none" spc="0" normalizeH="0" baseline="0" noProof="0" dirty="0">
                <a:ln>
                  <a:noFill/>
                </a:ln>
                <a:solidFill>
                  <a:srgbClr val="000000"/>
                </a:solidFill>
                <a:effectLst/>
                <a:uLnTx/>
                <a:uFillTx/>
                <a:latin typeface="Corbel"/>
                <a:sym typeface="Corbel"/>
              </a:rPr>
            </a:br>
            <a:br>
              <a:rPr kumimoji="0" lang="en-US" sz="2200" b="0" i="1" u="none" strike="noStrike" kern="0" cap="none" spc="0" normalizeH="0" baseline="0" noProof="0" dirty="0">
                <a:ln>
                  <a:noFill/>
                </a:ln>
                <a:solidFill>
                  <a:srgbClr val="000000"/>
                </a:solidFill>
                <a:effectLst/>
                <a:uLnTx/>
                <a:uFillTx/>
                <a:latin typeface="Corbel"/>
                <a:sym typeface="Corbel"/>
              </a:rPr>
            </a:br>
            <a:r>
              <a:rPr kumimoji="0" lang="en-US" sz="2200" b="0" i="1" u="none" strike="noStrike" kern="0" cap="none" spc="0" normalizeH="0" baseline="0" noProof="0" dirty="0">
                <a:ln>
                  <a:noFill/>
                </a:ln>
                <a:solidFill>
                  <a:srgbClr val="000000"/>
                </a:solidFill>
                <a:effectLst/>
                <a:uLnTx/>
                <a:uFillTx/>
                <a:latin typeface="Corbel"/>
                <a:sym typeface="Corbel"/>
              </a:rPr>
              <a:t>4 years of commercial technical experience</a:t>
            </a:r>
            <a:br>
              <a:rPr kumimoji="0" lang="en-US" sz="2200" b="0" i="1" u="none" strike="noStrike" kern="0" cap="none" spc="0" normalizeH="0" baseline="0" noProof="0" dirty="0">
                <a:ln>
                  <a:noFill/>
                </a:ln>
                <a:solidFill>
                  <a:srgbClr val="000000"/>
                </a:solidFill>
                <a:effectLst/>
                <a:uLnTx/>
                <a:uFillTx/>
                <a:latin typeface="Corbel"/>
                <a:sym typeface="Corbel"/>
              </a:rPr>
            </a:br>
            <a:r>
              <a:rPr kumimoji="0" lang="en-US" sz="2200" b="0" i="1" u="none" strike="noStrike" kern="0" cap="none" spc="0" normalizeH="0" baseline="0" noProof="0" dirty="0">
                <a:ln>
                  <a:noFill/>
                </a:ln>
                <a:solidFill>
                  <a:srgbClr val="000000"/>
                </a:solidFill>
                <a:effectLst/>
                <a:uLnTx/>
                <a:uFillTx/>
                <a:latin typeface="Corbel"/>
                <a:sym typeface="Corbel"/>
              </a:rPr>
              <a:t> - </a:t>
            </a:r>
            <a: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t>Created internal automation tools (Python, Java, Matlab, VB)</a:t>
            </a:r>
            <a:b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br>
            <a: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t> - Offered technical and process support for a team of 20 people</a:t>
            </a:r>
            <a:b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br>
            <a: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t> - Worked on engine control projects for Renault and Nissan</a:t>
            </a:r>
            <a:b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br>
            <a:b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br>
            <a:r>
              <a:rPr kumimoji="0" lang="en-US" sz="2200" b="0" i="1" u="none" strike="noStrike" kern="0" cap="none" spc="0" normalizeH="0" baseline="0" noProof="0" dirty="0">
                <a:ln>
                  <a:noFill/>
                </a:ln>
                <a:solidFill>
                  <a:srgbClr val="000000"/>
                </a:solidFill>
                <a:effectLst/>
                <a:uLnTx/>
                <a:uFillTx/>
                <a:latin typeface="Corbel"/>
                <a:sym typeface="Corbel"/>
              </a:rPr>
              <a:t>I have a real interest in everything related to technology</a:t>
            </a:r>
            <a:br>
              <a:rPr lang="en-US" sz="6000" dirty="0"/>
            </a:br>
            <a:endParaRPr lang="en-US" sz="6000" dirty="0"/>
          </a:p>
        </p:txBody>
      </p:sp>
      <p:sp>
        <p:nvSpPr>
          <p:cNvPr id="28" name="Rounded Rectangle 16">
            <a:extLst>
              <a:ext uri="{FF2B5EF4-FFF2-40B4-BE49-F238E27FC236}">
                <a16:creationId xmlns:a16="http://schemas.microsoft.com/office/drawing/2014/main" id="{C29A1D40-470D-401E-8548-6FF3CF377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4" y="648931"/>
            <a:ext cx="3982086"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sp>
        <p:nvSpPr>
          <p:cNvPr id="3" name="Slide Number Placeholder 2">
            <a:extLst>
              <a:ext uri="{FF2B5EF4-FFF2-40B4-BE49-F238E27FC236}">
                <a16:creationId xmlns:a16="http://schemas.microsoft.com/office/drawing/2014/main" id="{61B441F7-1C99-462D-9037-9BEE40FFA230}"/>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pic>
        <p:nvPicPr>
          <p:cNvPr id="29" name="Google Shape;354;gc8ccd21498_0_0">
            <a:extLst>
              <a:ext uri="{FF2B5EF4-FFF2-40B4-BE49-F238E27FC236}">
                <a16:creationId xmlns:a16="http://schemas.microsoft.com/office/drawing/2014/main" id="{663B58AA-079A-4439-AD57-FB091998FA43}"/>
              </a:ext>
            </a:extLst>
          </p:cNvPr>
          <p:cNvPicPr preferRelativeResize="0"/>
          <p:nvPr/>
        </p:nvPicPr>
        <p:blipFill>
          <a:blip r:embed="rId3">
            <a:alphaModFix/>
          </a:blip>
          <a:stretch>
            <a:fillRect/>
          </a:stretch>
        </p:blipFill>
        <p:spPr>
          <a:xfrm>
            <a:off x="871425" y="1386681"/>
            <a:ext cx="3567336" cy="3669180"/>
          </a:xfrm>
          <a:prstGeom prst="rect">
            <a:avLst/>
          </a:prstGeom>
          <a:noFill/>
          <a:ln>
            <a:noFill/>
          </a:ln>
        </p:spPr>
      </p:pic>
    </p:spTree>
    <p:extLst>
      <p:ext uri="{BB962C8B-B14F-4D97-AF65-F5344CB8AC3E}">
        <p14:creationId xmlns:p14="http://schemas.microsoft.com/office/powerpoint/2010/main" val="2373538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1D4477A3-7936-4C6B-B46C-52E995312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a:extLst>
              <a:ext uri="{FF2B5EF4-FFF2-40B4-BE49-F238E27FC236}">
                <a16:creationId xmlns:a16="http://schemas.microsoft.com/office/drawing/2014/main" id="{F44DEACC-B2E6-413E-B2B5-3202259527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1" name="Freeform 6">
              <a:extLst>
                <a:ext uri="{FF2B5EF4-FFF2-40B4-BE49-F238E27FC236}">
                  <a16:creationId xmlns:a16="http://schemas.microsoft.com/office/drawing/2014/main" id="{B2924236-7127-4774-B233-D9124F0C7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2" name="Freeform 7">
              <a:extLst>
                <a:ext uri="{FF2B5EF4-FFF2-40B4-BE49-F238E27FC236}">
                  <a16:creationId xmlns:a16="http://schemas.microsoft.com/office/drawing/2014/main" id="{AD053C6F-7187-4EE6-BAD9-1C484F29F9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3" name="Freeform 25">
              <a:extLst>
                <a:ext uri="{FF2B5EF4-FFF2-40B4-BE49-F238E27FC236}">
                  <a16:creationId xmlns:a16="http://schemas.microsoft.com/office/drawing/2014/main" id="{226FAE39-4CC5-465A-ACFE-BE1C0E2F7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4" name="Freeform 26">
              <a:extLst>
                <a:ext uri="{FF2B5EF4-FFF2-40B4-BE49-F238E27FC236}">
                  <a16:creationId xmlns:a16="http://schemas.microsoft.com/office/drawing/2014/main" id="{521EE7A0-BD65-4FD1-BD1D-B4674892A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5" name="Freeform 27">
              <a:extLst>
                <a:ext uri="{FF2B5EF4-FFF2-40B4-BE49-F238E27FC236}">
                  <a16:creationId xmlns:a16="http://schemas.microsoft.com/office/drawing/2014/main" id="{334E0A56-DA50-4F91-9938-4CDBECA7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6" name="Freeform 28">
              <a:extLst>
                <a:ext uri="{FF2B5EF4-FFF2-40B4-BE49-F238E27FC236}">
                  <a16:creationId xmlns:a16="http://schemas.microsoft.com/office/drawing/2014/main" id="{CD203DCD-B4AF-4693-A330-F23545344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772C0733-39F9-4B74-B8E9-E0AB3616C57F}"/>
              </a:ext>
            </a:extLst>
          </p:cNvPr>
          <p:cNvSpPr>
            <a:spLocks noGrp="1"/>
          </p:cNvSpPr>
          <p:nvPr>
            <p:ph type="title"/>
          </p:nvPr>
        </p:nvSpPr>
        <p:spPr>
          <a:xfrm>
            <a:off x="5112300" y="397918"/>
            <a:ext cx="6390723" cy="3347337"/>
          </a:xfrm>
        </p:spPr>
        <p:txBody>
          <a:bodyPr vert="horz" lIns="91440" tIns="45720" rIns="91440" bIns="45720" rtlCol="0" anchor="t">
            <a:normAutofit fontScale="90000"/>
          </a:bodyPr>
          <a:lstStyle/>
          <a:p>
            <a:pPr algn="l"/>
            <a:r>
              <a:rPr lang="en-US" sz="6000" dirty="0">
                <a:solidFill>
                  <a:srgbClr val="FFC000"/>
                </a:solidFill>
              </a:rPr>
              <a:t>Susan Luebke</a:t>
            </a:r>
            <a:br>
              <a:rPr lang="en-US" sz="6000" dirty="0">
                <a:solidFill>
                  <a:srgbClr val="FFC000"/>
                </a:solidFill>
              </a:rPr>
            </a:br>
            <a:br>
              <a:rPr lang="en-US" sz="6000" dirty="0"/>
            </a:br>
            <a:r>
              <a:rPr lang="en-US" sz="2200" i="1" dirty="0"/>
              <a:t>Hello – my name is Susan. I have an MSW, MBA and 15 years’ experience as an innovative consumer Insights and brand marketing professional with project, agency and stakeholder management expertise with LG, Bacardi, Grace Kennedy, BP and LucasArts, to name a few </a:t>
            </a:r>
            <a:br>
              <a:rPr lang="en-US" sz="2200" i="1" dirty="0"/>
            </a:br>
            <a:br>
              <a:rPr lang="en-US" sz="2200" i="1" dirty="0"/>
            </a:br>
            <a:r>
              <a:rPr lang="en-US" sz="2200" i="1" dirty="0"/>
              <a:t>Experience with Python, SQL, PowerBI and Tableau and I’ve received awards for product design</a:t>
            </a:r>
            <a:br>
              <a:rPr lang="en-US" sz="2200" i="1" dirty="0"/>
            </a:br>
            <a:br>
              <a:rPr lang="en-US" sz="2200" i="1" dirty="0"/>
            </a:br>
            <a:r>
              <a:rPr lang="en-US" sz="2200" i="1" dirty="0"/>
              <a:t>COVID-19 provided me with an opportunity to upskill and pursue a career switch with a greater emphasis on solution-based programming; something I’ve been interested in doing since writing my first iPhone app several years ago</a:t>
            </a:r>
            <a:br>
              <a:rPr lang="en-US" sz="6000" dirty="0"/>
            </a:br>
            <a:endParaRPr lang="en-US" sz="6000" dirty="0"/>
          </a:p>
        </p:txBody>
      </p:sp>
      <p:sp>
        <p:nvSpPr>
          <p:cNvPr id="28" name="Rounded Rectangle 16">
            <a:extLst>
              <a:ext uri="{FF2B5EF4-FFF2-40B4-BE49-F238E27FC236}">
                <a16:creationId xmlns:a16="http://schemas.microsoft.com/office/drawing/2014/main" id="{C29A1D40-470D-401E-8548-6FF3CF377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4" y="648931"/>
            <a:ext cx="3982086"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person smiling for the camera&#10;&#10;Description automatically generated with medium confidence">
            <a:extLst>
              <a:ext uri="{FF2B5EF4-FFF2-40B4-BE49-F238E27FC236}">
                <a16:creationId xmlns:a16="http://schemas.microsoft.com/office/drawing/2014/main" id="{16E09949-16EB-4E78-A987-0252127742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551" y="1348197"/>
            <a:ext cx="3341190" cy="3873843"/>
          </a:xfrm>
          <a:prstGeom prst="rect">
            <a:avLst/>
          </a:prstGeom>
        </p:spPr>
      </p:pic>
      <p:sp>
        <p:nvSpPr>
          <p:cNvPr id="6" name="Slide Number Placeholder 5">
            <a:extLst>
              <a:ext uri="{FF2B5EF4-FFF2-40B4-BE49-F238E27FC236}">
                <a16:creationId xmlns:a16="http://schemas.microsoft.com/office/drawing/2014/main" id="{BEA1A230-992D-407B-926F-73DEE1E6C5CF}"/>
              </a:ext>
            </a:extLst>
          </p:cNvPr>
          <p:cNvSpPr>
            <a:spLocks noGrp="1"/>
          </p:cNvSpPr>
          <p:nvPr>
            <p:ph type="sldNum" sz="quarter" idx="12"/>
          </p:nvPr>
        </p:nvSpPr>
        <p:spPr/>
        <p:txBody>
          <a:bodyPr/>
          <a:lstStyle/>
          <a:p>
            <a:fld id="{6B1FD587-4C10-4A03-9EAC-84D47CE8D42F}" type="slidenum">
              <a:rPr lang="en-GB" smtClean="0"/>
              <a:t>5</a:t>
            </a:fld>
            <a:endParaRPr lang="en-GB" dirty="0"/>
          </a:p>
        </p:txBody>
      </p:sp>
    </p:spTree>
    <p:extLst>
      <p:ext uri="{BB962C8B-B14F-4D97-AF65-F5344CB8AC3E}">
        <p14:creationId xmlns:p14="http://schemas.microsoft.com/office/powerpoint/2010/main" val="3946651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9D059B6-ADD8-488A-B346-63289E90D1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F69B42B4-BC82-4495-A6F9-A28167B56A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83CC168C-2AD4-4FFB-9F25-420ED6514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6C9F369A-6158-4AE8-BA04-138A9DFFA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FC7B1DF4-AD98-42A8-820F-667A3DCC4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61C58B74-3656-4FD5-AC47-EE3A59EBB8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8B349A01-D803-4A18-B608-47BFCED43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15655827-B42D-4180-88D3-D83F25E4B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txBody>
          <a:bodyPr rtlCol="0" anchor="ctr"/>
          <a:lstStyle/>
          <a:p>
            <a:pPr algn="ctr"/>
            <a:endParaRPr lang="en-US" dirty="0"/>
          </a:p>
        </p:txBody>
      </p:sp>
      <p:sp>
        <p:nvSpPr>
          <p:cNvPr id="20" name="Freeform: Shape 19">
            <a:extLst>
              <a:ext uri="{FF2B5EF4-FFF2-40B4-BE49-F238E27FC236}">
                <a16:creationId xmlns:a16="http://schemas.microsoft.com/office/drawing/2014/main" id="{24ACCB06-563C-4ADE-B4D6-1FE9F723C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955594"/>
            <a:ext cx="1828958" cy="2902407"/>
          </a:xfrm>
          <a:custGeom>
            <a:avLst/>
            <a:gdLst>
              <a:gd name="connsiteX0" fmla="*/ 0 w 1828958"/>
              <a:gd name="connsiteY0" fmla="*/ 0 h 2902407"/>
              <a:gd name="connsiteX1" fmla="*/ 1828958 w 1828958"/>
              <a:gd name="connsiteY1" fmla="*/ 2902407 h 2902407"/>
              <a:gd name="connsiteX2" fmla="*/ 1709896 w 1828958"/>
              <a:gd name="connsiteY2" fmla="*/ 2902407 h 2902407"/>
              <a:gd name="connsiteX3" fmla="*/ 0 w 1828958"/>
              <a:gd name="connsiteY3" fmla="*/ 63474 h 2902407"/>
            </a:gdLst>
            <a:ahLst/>
            <a:cxnLst>
              <a:cxn ang="0">
                <a:pos x="connsiteX0" y="connsiteY0"/>
              </a:cxn>
              <a:cxn ang="0">
                <a:pos x="connsiteX1" y="connsiteY1"/>
              </a:cxn>
              <a:cxn ang="0">
                <a:pos x="connsiteX2" y="connsiteY2"/>
              </a:cxn>
              <a:cxn ang="0">
                <a:pos x="connsiteX3" y="connsiteY3"/>
              </a:cxn>
            </a:cxnLst>
            <a:rect l="l" t="t" r="r" b="b"/>
            <a:pathLst>
              <a:path w="1828958" h="2902407">
                <a:moveTo>
                  <a:pt x="0" y="0"/>
                </a:moveTo>
                <a:lnTo>
                  <a:pt x="1828958" y="2902407"/>
                </a:lnTo>
                <a:lnTo>
                  <a:pt x="1709896" y="2902407"/>
                </a:lnTo>
                <a:lnTo>
                  <a:pt x="0" y="63474"/>
                </a:lnTo>
                <a:close/>
              </a:path>
            </a:pathLst>
          </a:custGeom>
          <a:solidFill>
            <a:srgbClr val="262626"/>
          </a:solidFill>
          <a:ln>
            <a:noFill/>
          </a:ln>
        </p:spPr>
      </p:sp>
      <p:sp>
        <p:nvSpPr>
          <p:cNvPr id="22" name="Freeform: Shape 21">
            <a:extLst>
              <a:ext uri="{FF2B5EF4-FFF2-40B4-BE49-F238E27FC236}">
                <a16:creationId xmlns:a16="http://schemas.microsoft.com/office/drawing/2014/main" id="{40761ECD-D92B-46AE-82CA-640023D282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 y="3220098"/>
            <a:ext cx="2910045" cy="3637903"/>
          </a:xfrm>
          <a:custGeom>
            <a:avLst/>
            <a:gdLst>
              <a:gd name="connsiteX0" fmla="*/ 0 w 2910045"/>
              <a:gd name="connsiteY0" fmla="*/ 0 h 3637903"/>
              <a:gd name="connsiteX1" fmla="*/ 2910045 w 2910045"/>
              <a:gd name="connsiteY1" fmla="*/ 3637903 h 3637903"/>
              <a:gd name="connsiteX2" fmla="*/ 2786220 w 2910045"/>
              <a:gd name="connsiteY2" fmla="*/ 3637903 h 3637903"/>
              <a:gd name="connsiteX3" fmla="*/ 0 w 2910045"/>
              <a:gd name="connsiteY3" fmla="*/ 20366 h 3637903"/>
            </a:gdLst>
            <a:ahLst/>
            <a:cxnLst>
              <a:cxn ang="0">
                <a:pos x="connsiteX0" y="connsiteY0"/>
              </a:cxn>
              <a:cxn ang="0">
                <a:pos x="connsiteX1" y="connsiteY1"/>
              </a:cxn>
              <a:cxn ang="0">
                <a:pos x="connsiteX2" y="connsiteY2"/>
              </a:cxn>
              <a:cxn ang="0">
                <a:pos x="connsiteX3" y="connsiteY3"/>
              </a:cxn>
            </a:cxnLst>
            <a:rect l="l" t="t" r="r" b="b"/>
            <a:pathLst>
              <a:path w="2910045" h="3637903">
                <a:moveTo>
                  <a:pt x="0" y="0"/>
                </a:moveTo>
                <a:lnTo>
                  <a:pt x="2910045" y="3637903"/>
                </a:lnTo>
                <a:lnTo>
                  <a:pt x="2786220" y="3637903"/>
                </a:lnTo>
                <a:lnTo>
                  <a:pt x="0" y="20366"/>
                </a:lnTo>
                <a:close/>
              </a:path>
            </a:pathLst>
          </a:custGeom>
          <a:solidFill>
            <a:schemeClr val="accent1">
              <a:lumMod val="50000"/>
            </a:schemeClr>
          </a:solidFill>
          <a:ln>
            <a:noFill/>
          </a:ln>
        </p:spPr>
      </p:sp>
      <p:sp>
        <p:nvSpPr>
          <p:cNvPr id="24" name="Freeform: Shape 23">
            <a:extLst>
              <a:ext uri="{FF2B5EF4-FFF2-40B4-BE49-F238E27FC236}">
                <a16:creationId xmlns:a16="http://schemas.microsoft.com/office/drawing/2014/main" id="{9A928607-C55C-40FD-B2DF-6CD6A7226A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 y="2845509"/>
            <a:ext cx="4149883" cy="4012491"/>
          </a:xfrm>
          <a:custGeom>
            <a:avLst/>
            <a:gdLst>
              <a:gd name="connsiteX0" fmla="*/ 0 w 4149883"/>
              <a:gd name="connsiteY0" fmla="*/ 0 h 4012491"/>
              <a:gd name="connsiteX1" fmla="*/ 4149883 w 4149883"/>
              <a:gd name="connsiteY1" fmla="*/ 4012491 h 4012491"/>
              <a:gd name="connsiteX2" fmla="*/ 2910046 w 4149883"/>
              <a:gd name="connsiteY2" fmla="*/ 4012491 h 4012491"/>
              <a:gd name="connsiteX3" fmla="*/ 0 w 4149883"/>
              <a:gd name="connsiteY3" fmla="*/ 374587 h 4012491"/>
            </a:gdLst>
            <a:ahLst/>
            <a:cxnLst>
              <a:cxn ang="0">
                <a:pos x="connsiteX0" y="connsiteY0"/>
              </a:cxn>
              <a:cxn ang="0">
                <a:pos x="connsiteX1" y="connsiteY1"/>
              </a:cxn>
              <a:cxn ang="0">
                <a:pos x="connsiteX2" y="connsiteY2"/>
              </a:cxn>
              <a:cxn ang="0">
                <a:pos x="connsiteX3" y="connsiteY3"/>
              </a:cxn>
            </a:cxnLst>
            <a:rect l="l" t="t" r="r" b="b"/>
            <a:pathLst>
              <a:path w="4149883" h="4012491">
                <a:moveTo>
                  <a:pt x="0" y="0"/>
                </a:moveTo>
                <a:lnTo>
                  <a:pt x="4149883" y="4012491"/>
                </a:lnTo>
                <a:lnTo>
                  <a:pt x="2910046" y="4012491"/>
                </a:lnTo>
                <a:lnTo>
                  <a:pt x="0" y="374587"/>
                </a:lnTo>
                <a:close/>
              </a:path>
            </a:pathLst>
          </a:custGeom>
          <a:solidFill>
            <a:schemeClr val="accent1">
              <a:lumMod val="75000"/>
            </a:schemeClr>
          </a:solidFill>
          <a:ln>
            <a:noFill/>
          </a:ln>
        </p:spPr>
      </p:sp>
      <p:sp>
        <p:nvSpPr>
          <p:cNvPr id="26" name="Freeform: Shape 25">
            <a:extLst>
              <a:ext uri="{FF2B5EF4-FFF2-40B4-BE49-F238E27FC236}">
                <a16:creationId xmlns:a16="http://schemas.microsoft.com/office/drawing/2014/main" id="{400A20C1-29A4-43E0-AB15-7931F76F8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332410"/>
            <a:ext cx="2719546" cy="3525590"/>
          </a:xfrm>
          <a:custGeom>
            <a:avLst/>
            <a:gdLst>
              <a:gd name="connsiteX0" fmla="*/ 0 w 2719546"/>
              <a:gd name="connsiteY0" fmla="*/ 0 h 3525590"/>
              <a:gd name="connsiteX1" fmla="*/ 2719546 w 2719546"/>
              <a:gd name="connsiteY1" fmla="*/ 3525590 h 3525590"/>
              <a:gd name="connsiteX2" fmla="*/ 1828959 w 2719546"/>
              <a:gd name="connsiteY2" fmla="*/ 3525590 h 3525590"/>
              <a:gd name="connsiteX3" fmla="*/ 0 w 2719546"/>
              <a:gd name="connsiteY3" fmla="*/ 623183 h 3525590"/>
            </a:gdLst>
            <a:ahLst/>
            <a:cxnLst>
              <a:cxn ang="0">
                <a:pos x="connsiteX0" y="connsiteY0"/>
              </a:cxn>
              <a:cxn ang="0">
                <a:pos x="connsiteX1" y="connsiteY1"/>
              </a:cxn>
              <a:cxn ang="0">
                <a:pos x="connsiteX2" y="connsiteY2"/>
              </a:cxn>
              <a:cxn ang="0">
                <a:pos x="connsiteX3" y="connsiteY3"/>
              </a:cxn>
            </a:cxnLst>
            <a:rect l="l" t="t" r="r" b="b"/>
            <a:pathLst>
              <a:path w="2719546" h="3525590">
                <a:moveTo>
                  <a:pt x="0" y="0"/>
                </a:moveTo>
                <a:lnTo>
                  <a:pt x="2719546" y="3525590"/>
                </a:lnTo>
                <a:lnTo>
                  <a:pt x="1828959" y="3525590"/>
                </a:lnTo>
                <a:lnTo>
                  <a:pt x="0" y="623183"/>
                </a:lnTo>
                <a:close/>
              </a:path>
            </a:pathLst>
          </a:custGeom>
          <a:solidFill>
            <a:srgbClr val="404040"/>
          </a:solidFill>
          <a:ln>
            <a:noFill/>
          </a:ln>
        </p:spPr>
      </p:sp>
      <p:sp>
        <p:nvSpPr>
          <p:cNvPr id="4" name="Title 3">
            <a:extLst>
              <a:ext uri="{FF2B5EF4-FFF2-40B4-BE49-F238E27FC236}">
                <a16:creationId xmlns:a16="http://schemas.microsoft.com/office/drawing/2014/main" id="{FA7198C3-BB3B-4E97-AAD7-1CF99A26CD65}"/>
              </a:ext>
            </a:extLst>
          </p:cNvPr>
          <p:cNvSpPr>
            <a:spLocks noGrp="1"/>
          </p:cNvSpPr>
          <p:nvPr>
            <p:ph type="title"/>
          </p:nvPr>
        </p:nvSpPr>
        <p:spPr>
          <a:xfrm>
            <a:off x="1524000" y="643468"/>
            <a:ext cx="9144000" cy="3618898"/>
          </a:xfrm>
        </p:spPr>
        <p:txBody>
          <a:bodyPr vert="horz" lIns="91440" tIns="45720" rIns="91440" bIns="45720" rtlCol="0" anchor="b">
            <a:normAutofit/>
          </a:bodyPr>
          <a:lstStyle/>
          <a:p>
            <a:pPr algn="ctr"/>
            <a:r>
              <a:rPr lang="en-US" sz="7200" dirty="0"/>
              <a:t>Sunny Walk</a:t>
            </a:r>
          </a:p>
        </p:txBody>
      </p:sp>
      <p:sp>
        <p:nvSpPr>
          <p:cNvPr id="5" name="Text Placeholder 4">
            <a:extLst>
              <a:ext uri="{FF2B5EF4-FFF2-40B4-BE49-F238E27FC236}">
                <a16:creationId xmlns:a16="http://schemas.microsoft.com/office/drawing/2014/main" id="{5AA0F3AF-C98E-4385-A985-0BDF484A5E81}"/>
              </a:ext>
            </a:extLst>
          </p:cNvPr>
          <p:cNvSpPr>
            <a:spLocks noGrp="1"/>
          </p:cNvSpPr>
          <p:nvPr>
            <p:ph type="body" idx="1"/>
          </p:nvPr>
        </p:nvSpPr>
        <p:spPr>
          <a:xfrm>
            <a:off x="2719546" y="4552335"/>
            <a:ext cx="6752908" cy="1091381"/>
          </a:xfrm>
        </p:spPr>
        <p:txBody>
          <a:bodyPr vert="horz" lIns="91440" tIns="45720" rIns="91440" bIns="45720" rtlCol="0" anchor="t">
            <a:normAutofit/>
          </a:bodyPr>
          <a:lstStyle/>
          <a:p>
            <a:pPr algn="ctr"/>
            <a:r>
              <a:rPr lang="en-US" sz="2400" dirty="0"/>
              <a:t>Tech 4 Good</a:t>
            </a:r>
          </a:p>
          <a:p>
            <a:pPr algn="ctr"/>
            <a:endParaRPr lang="en-US" sz="2400" dirty="0"/>
          </a:p>
        </p:txBody>
      </p:sp>
      <p:sp>
        <p:nvSpPr>
          <p:cNvPr id="6" name="Slide Number Placeholder 5">
            <a:extLst>
              <a:ext uri="{FF2B5EF4-FFF2-40B4-BE49-F238E27FC236}">
                <a16:creationId xmlns:a16="http://schemas.microsoft.com/office/drawing/2014/main" id="{0A7C6F59-40B9-4CB4-8820-F916C9E7631E}"/>
              </a:ext>
            </a:extLst>
          </p:cNvPr>
          <p:cNvSpPr>
            <a:spLocks noGrp="1"/>
          </p:cNvSpPr>
          <p:nvPr>
            <p:ph type="sldNum" sz="quarter" idx="12"/>
          </p:nvPr>
        </p:nvSpPr>
        <p:spPr/>
        <p:txBody>
          <a:bodyPr/>
          <a:lstStyle/>
          <a:p>
            <a:fld id="{6B1FD587-4C10-4A03-9EAC-84D47CE8D42F}" type="slidenum">
              <a:rPr lang="en-GB" smtClean="0"/>
              <a:t>6</a:t>
            </a:fld>
            <a:endParaRPr lang="en-GB" dirty="0"/>
          </a:p>
        </p:txBody>
      </p:sp>
      <p:sp>
        <p:nvSpPr>
          <p:cNvPr id="19" name="TextBox 18">
            <a:extLst>
              <a:ext uri="{FF2B5EF4-FFF2-40B4-BE49-F238E27FC236}">
                <a16:creationId xmlns:a16="http://schemas.microsoft.com/office/drawing/2014/main" id="{DB0699BA-9C96-404C-8063-39094ABACD2D}"/>
              </a:ext>
            </a:extLst>
          </p:cNvPr>
          <p:cNvSpPr txBox="1"/>
          <p:nvPr/>
        </p:nvSpPr>
        <p:spPr>
          <a:xfrm>
            <a:off x="63111" y="92003"/>
            <a:ext cx="6095064" cy="646331"/>
          </a:xfrm>
          <a:prstGeom prst="rect">
            <a:avLst/>
          </a:prstGeom>
          <a:noFill/>
        </p:spPr>
        <p:txBody>
          <a:bodyPr wrap="square">
            <a:spAutoFit/>
          </a:bodyPr>
          <a:lstStyle/>
          <a:p>
            <a:r>
              <a:rPr lang="en-US" sz="1800" i="1" dirty="0"/>
              <a:t>Create a web app that can advise the user on the best times to take daily walks in order to maximise intake of sunshine.</a:t>
            </a:r>
          </a:p>
        </p:txBody>
      </p:sp>
    </p:spTree>
    <p:extLst>
      <p:ext uri="{BB962C8B-B14F-4D97-AF65-F5344CB8AC3E}">
        <p14:creationId xmlns:p14="http://schemas.microsoft.com/office/powerpoint/2010/main" val="4010612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 name="Table 4">
            <a:extLst>
              <a:ext uri="{FF2B5EF4-FFF2-40B4-BE49-F238E27FC236}">
                <a16:creationId xmlns:a16="http://schemas.microsoft.com/office/drawing/2014/main" id="{49B1A3C4-12AE-46CF-8C1C-A8A3759CAE5D}"/>
              </a:ext>
            </a:extLst>
          </p:cNvPr>
          <p:cNvGraphicFramePr>
            <a:graphicFrameLocks noGrp="1"/>
          </p:cNvGraphicFramePr>
          <p:nvPr>
            <p:extLst>
              <p:ext uri="{D42A27DB-BD31-4B8C-83A1-F6EECF244321}">
                <p14:modId xmlns:p14="http://schemas.microsoft.com/office/powerpoint/2010/main" val="2506920455"/>
              </p:ext>
            </p:extLst>
          </p:nvPr>
        </p:nvGraphicFramePr>
        <p:xfrm>
          <a:off x="218783" y="984512"/>
          <a:ext cx="11797443" cy="5734497"/>
        </p:xfrm>
        <a:graphic>
          <a:graphicData uri="http://schemas.openxmlformats.org/drawingml/2006/table">
            <a:tbl>
              <a:tblPr firstRow="1" bandRow="1">
                <a:tableStyleId>{5C22544A-7EE6-4342-B048-85BDC9FD1C3A}</a:tableStyleId>
              </a:tblPr>
              <a:tblGrid>
                <a:gridCol w="2949361">
                  <a:extLst>
                    <a:ext uri="{9D8B030D-6E8A-4147-A177-3AD203B41FA5}">
                      <a16:colId xmlns:a16="http://schemas.microsoft.com/office/drawing/2014/main" val="3047029204"/>
                    </a:ext>
                  </a:extLst>
                </a:gridCol>
                <a:gridCol w="2949361">
                  <a:extLst>
                    <a:ext uri="{9D8B030D-6E8A-4147-A177-3AD203B41FA5}">
                      <a16:colId xmlns:a16="http://schemas.microsoft.com/office/drawing/2014/main" val="1520204089"/>
                    </a:ext>
                  </a:extLst>
                </a:gridCol>
                <a:gridCol w="4378032">
                  <a:extLst>
                    <a:ext uri="{9D8B030D-6E8A-4147-A177-3AD203B41FA5}">
                      <a16:colId xmlns:a16="http://schemas.microsoft.com/office/drawing/2014/main" val="3789341443"/>
                    </a:ext>
                  </a:extLst>
                </a:gridCol>
                <a:gridCol w="1520689">
                  <a:extLst>
                    <a:ext uri="{9D8B030D-6E8A-4147-A177-3AD203B41FA5}">
                      <a16:colId xmlns:a16="http://schemas.microsoft.com/office/drawing/2014/main" val="3387033952"/>
                    </a:ext>
                  </a:extLst>
                </a:gridCol>
              </a:tblGrid>
              <a:tr h="369691">
                <a:tc>
                  <a:txBody>
                    <a:bodyPr/>
                    <a:lstStyle/>
                    <a:p>
                      <a:pPr algn="ctr"/>
                      <a:r>
                        <a:rPr lang="en-US" sz="1400" dirty="0"/>
                        <a:t>FEATURES</a:t>
                      </a:r>
                      <a:endParaRPr lang="en-GB" sz="1400" dirty="0"/>
                    </a:p>
                  </a:txBody>
                  <a:tcPr/>
                </a:tc>
                <a:tc>
                  <a:txBody>
                    <a:bodyPr/>
                    <a:lstStyle/>
                    <a:p>
                      <a:pPr algn="ctr"/>
                      <a:r>
                        <a:rPr lang="en-US" sz="1400" dirty="0"/>
                        <a:t>STRETCH FEATURES</a:t>
                      </a:r>
                      <a:endParaRPr lang="en-GB" sz="1400" dirty="0"/>
                    </a:p>
                  </a:txBody>
                  <a:tcPr/>
                </a:tc>
                <a:tc>
                  <a:txBody>
                    <a:bodyPr/>
                    <a:lstStyle/>
                    <a:p>
                      <a:pPr algn="ctr"/>
                      <a:r>
                        <a:rPr lang="en-US" sz="1400" dirty="0"/>
                        <a:t>STRETCH FEATURES: DIFFERENT TYPES OF USERS</a:t>
                      </a:r>
                      <a:endParaRPr lang="en-GB" sz="1400" dirty="0"/>
                    </a:p>
                  </a:txBody>
                  <a:tcPr/>
                </a:tc>
                <a:tc>
                  <a:txBody>
                    <a:bodyPr/>
                    <a:lstStyle/>
                    <a:p>
                      <a:pPr algn="ctr"/>
                      <a:r>
                        <a:rPr lang="en-US" sz="1400" dirty="0"/>
                        <a:t>TECHNICAL</a:t>
                      </a:r>
                      <a:endParaRPr lang="en-GB" sz="1400" dirty="0"/>
                    </a:p>
                  </a:txBody>
                  <a:tcPr/>
                </a:tc>
                <a:extLst>
                  <a:ext uri="{0D108BD9-81ED-4DB2-BD59-A6C34878D82A}">
                    <a16:rowId xmlns:a16="http://schemas.microsoft.com/office/drawing/2014/main" val="2006930361"/>
                  </a:ext>
                </a:extLst>
              </a:tr>
              <a:tr h="970829">
                <a:tc>
                  <a:txBody>
                    <a:bodyPr/>
                    <a:lstStyle/>
                    <a:p>
                      <a:r>
                        <a:rPr lang="en-GB" sz="1200" kern="1200" dirty="0">
                          <a:solidFill>
                            <a:schemeClr val="dk1"/>
                          </a:solidFill>
                          <a:effectLst/>
                          <a:latin typeface="+mn-lt"/>
                          <a:ea typeface="+mn-ea"/>
                          <a:cs typeface="+mn-cs"/>
                        </a:rPr>
                        <a:t>During what times I can get the most sunshine based on my location, current time and the weather forecast so I that I can plan my walk into my day and optimize my sunshine intake</a:t>
                      </a:r>
                      <a:endParaRPr lang="en-GB" sz="1200" dirty="0"/>
                    </a:p>
                  </a:txBody>
                  <a:tcPr/>
                </a:tc>
                <a:tc>
                  <a:txBody>
                    <a:bodyPr/>
                    <a:lstStyle/>
                    <a:p>
                      <a:r>
                        <a:rPr lang="en-GB" sz="1200" kern="1200" dirty="0">
                          <a:solidFill>
                            <a:schemeClr val="dk1"/>
                          </a:solidFill>
                          <a:effectLst/>
                          <a:latin typeface="+mn-lt"/>
                          <a:ea typeface="+mn-ea"/>
                          <a:cs typeface="+mn-cs"/>
                        </a:rPr>
                        <a:t>Log the area where I walked so that I can track my walks on the map</a:t>
                      </a:r>
                      <a:endParaRPr lang="en-GB" sz="1200" dirty="0"/>
                    </a:p>
                  </a:txBody>
                  <a:tcPr/>
                </a:tc>
                <a:tc>
                  <a:txBody>
                    <a:bodyPr/>
                    <a:lstStyle/>
                    <a:p>
                      <a:r>
                        <a:rPr lang="en-GB" sz="1200" u="sng" kern="1200" dirty="0">
                          <a:solidFill>
                            <a:schemeClr val="dk1"/>
                          </a:solidFill>
                          <a:effectLst/>
                          <a:latin typeface="+mn-lt"/>
                          <a:ea typeface="+mn-ea"/>
                          <a:cs typeface="+mn-cs"/>
                        </a:rPr>
                        <a:t>Walker</a:t>
                      </a:r>
                      <a:r>
                        <a:rPr lang="en-GB" sz="1200" kern="1200" dirty="0">
                          <a:solidFill>
                            <a:schemeClr val="dk1"/>
                          </a:solidFill>
                          <a:effectLst/>
                          <a:latin typeface="+mn-lt"/>
                          <a:ea typeface="+mn-ea"/>
                          <a:cs typeface="+mn-cs"/>
                        </a:rPr>
                        <a:t>, customize my user profile so that I can receive relevant advice about/during my walks (e.g. I don’t like rain, so I would like to be advised if I should take an umbrella with me)</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dk1"/>
                          </a:solidFill>
                          <a:effectLst/>
                          <a:latin typeface="+mn-lt"/>
                          <a:ea typeface="+mn-ea"/>
                          <a:cs typeface="+mn-cs"/>
                        </a:rPr>
                        <a:t>Responsive web design </a:t>
                      </a:r>
                    </a:p>
                    <a:p>
                      <a:endParaRPr lang="en-GB" sz="1200" dirty="0"/>
                    </a:p>
                  </a:txBody>
                  <a:tcPr/>
                </a:tc>
                <a:extLst>
                  <a:ext uri="{0D108BD9-81ED-4DB2-BD59-A6C34878D82A}">
                    <a16:rowId xmlns:a16="http://schemas.microsoft.com/office/drawing/2014/main" val="1668510794"/>
                  </a:ext>
                </a:extLst>
              </a:tr>
              <a:tr h="729254">
                <a:tc>
                  <a:txBody>
                    <a:bodyPr/>
                    <a:lstStyle/>
                    <a:p>
                      <a:r>
                        <a:rPr lang="en-GB" sz="1200" kern="1200" dirty="0">
                          <a:solidFill>
                            <a:schemeClr val="dk1"/>
                          </a:solidFill>
                          <a:effectLst/>
                          <a:latin typeface="+mn-lt"/>
                          <a:ea typeface="+mn-ea"/>
                          <a:cs typeface="+mn-cs"/>
                        </a:rPr>
                        <a:t>Receive a notification some time before my walk so that I don’t miss it</a:t>
                      </a:r>
                      <a:endParaRPr lang="en-GB" sz="1200" dirty="0"/>
                    </a:p>
                  </a:txBody>
                  <a:tcPr/>
                </a:tc>
                <a:tc>
                  <a:txBody>
                    <a:bodyPr/>
                    <a:lstStyle/>
                    <a:p>
                      <a:r>
                        <a:rPr lang="en-GB" sz="1200" kern="1200" dirty="0">
                          <a:solidFill>
                            <a:schemeClr val="dk1"/>
                          </a:solidFill>
                          <a:effectLst/>
                          <a:latin typeface="+mn-lt"/>
                          <a:ea typeface="+mn-ea"/>
                          <a:cs typeface="+mn-cs"/>
                        </a:rPr>
                        <a:t>My preferred locations so that I can plan to enjoy the sunshine in places that I usually frequent or I am about to travel to</a:t>
                      </a:r>
                      <a:endParaRPr lang="en-GB" sz="1200" dirty="0"/>
                    </a:p>
                  </a:txBody>
                  <a:tcPr/>
                </a:tc>
                <a:tc>
                  <a:txBody>
                    <a:bodyPr/>
                    <a:lstStyle/>
                    <a:p>
                      <a:r>
                        <a:rPr lang="en-GB" sz="1200" u="sng" kern="1200" dirty="0">
                          <a:solidFill>
                            <a:schemeClr val="dk1"/>
                          </a:solidFill>
                          <a:effectLst/>
                          <a:latin typeface="+mn-lt"/>
                          <a:ea typeface="+mn-ea"/>
                          <a:cs typeface="+mn-cs"/>
                        </a:rPr>
                        <a:t>Wheelchair user</a:t>
                      </a:r>
                      <a:r>
                        <a:rPr lang="en-GB" sz="1200" kern="1200" dirty="0">
                          <a:solidFill>
                            <a:schemeClr val="dk1"/>
                          </a:solidFill>
                          <a:effectLst/>
                          <a:latin typeface="+mn-lt"/>
                          <a:ea typeface="+mn-ea"/>
                          <a:cs typeface="+mn-cs"/>
                        </a:rPr>
                        <a:t>, I want to know about the walks that are accessible (wheelchair friendly) so that I can enjoy the sunshine without worries or assistance</a:t>
                      </a:r>
                      <a:endParaRPr lang="en-GB" sz="1200" dirty="0"/>
                    </a:p>
                  </a:txBody>
                  <a:tcPr/>
                </a:tc>
                <a:tc>
                  <a:txBody>
                    <a:bodyPr/>
                    <a:lstStyle/>
                    <a:p>
                      <a:r>
                        <a:rPr lang="en-GB" sz="1200" kern="1200" dirty="0">
                          <a:solidFill>
                            <a:schemeClr val="dk1"/>
                          </a:solidFill>
                          <a:effectLst/>
                          <a:latin typeface="+mn-lt"/>
                          <a:ea typeface="+mn-ea"/>
                          <a:cs typeface="+mn-cs"/>
                        </a:rPr>
                        <a:t>Progressive web app</a:t>
                      </a:r>
                      <a:endParaRPr lang="en-GB" sz="1200" dirty="0"/>
                    </a:p>
                  </a:txBody>
                  <a:tcPr/>
                </a:tc>
                <a:extLst>
                  <a:ext uri="{0D108BD9-81ED-4DB2-BD59-A6C34878D82A}">
                    <a16:rowId xmlns:a16="http://schemas.microsoft.com/office/drawing/2014/main" val="254259343"/>
                  </a:ext>
                </a:extLst>
              </a:tr>
              <a:tr h="970829">
                <a:tc>
                  <a:txBody>
                    <a:bodyPr/>
                    <a:lstStyle/>
                    <a:p>
                      <a:r>
                        <a:rPr lang="en-GB" sz="1200" kern="1200" dirty="0">
                          <a:solidFill>
                            <a:schemeClr val="dk1"/>
                          </a:solidFill>
                          <a:effectLst/>
                          <a:latin typeface="+mn-lt"/>
                          <a:ea typeface="+mn-ea"/>
                          <a:cs typeface="+mn-cs"/>
                        </a:rPr>
                        <a:t>Log if a walk was good or bad so that I can track my satisfaction with the walks over time</a:t>
                      </a:r>
                      <a:endParaRPr lang="en-GB" sz="1200" dirty="0"/>
                    </a:p>
                  </a:txBody>
                  <a:tcPr/>
                </a:tc>
                <a:tc>
                  <a:txBody>
                    <a:bodyPr/>
                    <a:lstStyle/>
                    <a:p>
                      <a:r>
                        <a:rPr lang="en-GB" sz="1200" kern="1200" dirty="0">
                          <a:solidFill>
                            <a:schemeClr val="dk1"/>
                          </a:solidFill>
                          <a:effectLst/>
                          <a:latin typeface="+mn-lt"/>
                          <a:ea typeface="+mn-ea"/>
                          <a:cs typeface="+mn-cs"/>
                        </a:rPr>
                        <a:t>Set up my preferred weather conditions so that I can enjoy my favourite weather during my walks. (e.g. I prefer cloudy weather; I prefer taking walks in the rain)</a:t>
                      </a:r>
                    </a:p>
                    <a:p>
                      <a:endParaRPr lang="en-GB" sz="1200" dirty="0"/>
                    </a:p>
                  </a:txBody>
                  <a:tcPr/>
                </a:tc>
                <a:tc>
                  <a:txBody>
                    <a:bodyPr/>
                    <a:lstStyle/>
                    <a:p>
                      <a:r>
                        <a:rPr lang="en-GB" sz="1200" u="sng" kern="1200" dirty="0">
                          <a:solidFill>
                            <a:schemeClr val="dk1"/>
                          </a:solidFill>
                          <a:effectLst/>
                          <a:latin typeface="+mn-lt"/>
                          <a:ea typeface="+mn-ea"/>
                          <a:cs typeface="+mn-cs"/>
                        </a:rPr>
                        <a:t>Dog walker</a:t>
                      </a:r>
                      <a:r>
                        <a:rPr lang="en-GB" sz="1200" kern="1200" dirty="0">
                          <a:solidFill>
                            <a:schemeClr val="dk1"/>
                          </a:solidFill>
                          <a:effectLst/>
                          <a:latin typeface="+mn-lt"/>
                          <a:ea typeface="+mn-ea"/>
                          <a:cs typeface="+mn-cs"/>
                        </a:rPr>
                        <a:t>, I want to know routes with dog-friendly areas nearby so that my dog can socialise with other dogs</a:t>
                      </a:r>
                      <a:endParaRPr lang="en-GB" sz="1200" dirty="0"/>
                    </a:p>
                  </a:txBody>
                  <a:tcPr/>
                </a:tc>
                <a:tc>
                  <a:txBody>
                    <a:bodyPr/>
                    <a:lstStyle/>
                    <a:p>
                      <a:r>
                        <a:rPr lang="en-GB" sz="1200" kern="1200" dirty="0">
                          <a:solidFill>
                            <a:schemeClr val="dk1"/>
                          </a:solidFill>
                          <a:effectLst/>
                          <a:latin typeface="+mn-lt"/>
                          <a:ea typeface="+mn-ea"/>
                          <a:cs typeface="+mn-cs"/>
                        </a:rPr>
                        <a:t>Accessibility considerations</a:t>
                      </a:r>
                      <a:endParaRPr lang="en-GB" sz="1200" dirty="0"/>
                    </a:p>
                  </a:txBody>
                  <a:tcPr/>
                </a:tc>
                <a:extLst>
                  <a:ext uri="{0D108BD9-81ED-4DB2-BD59-A6C34878D82A}">
                    <a16:rowId xmlns:a16="http://schemas.microsoft.com/office/drawing/2014/main" val="3548202334"/>
                  </a:ext>
                </a:extLst>
              </a:tr>
              <a:tr h="970829">
                <a:tc>
                  <a:txBody>
                    <a:bodyPr/>
                    <a:lstStyle/>
                    <a:p>
                      <a:endParaRPr lang="en-GB" sz="1200" dirty="0"/>
                    </a:p>
                  </a:txBody>
                  <a:tcPr/>
                </a:tc>
                <a:tc>
                  <a:txBody>
                    <a:bodyPr/>
                    <a:lstStyle/>
                    <a:p>
                      <a:endParaRPr lang="en-GB" sz="1200" dirty="0"/>
                    </a:p>
                  </a:txBody>
                  <a:tcPr/>
                </a:tc>
                <a:tc>
                  <a:txBody>
                    <a:bodyPr/>
                    <a:lstStyle/>
                    <a:p>
                      <a:r>
                        <a:rPr lang="en-GB" sz="1200" u="sng" kern="1200" dirty="0">
                          <a:solidFill>
                            <a:schemeClr val="dk1"/>
                          </a:solidFill>
                          <a:effectLst/>
                          <a:latin typeface="+mn-lt"/>
                          <a:ea typeface="+mn-ea"/>
                          <a:cs typeface="+mn-cs"/>
                        </a:rPr>
                        <a:t>Parent</a:t>
                      </a:r>
                      <a:r>
                        <a:rPr lang="en-GB" sz="1200" kern="1200" dirty="0">
                          <a:solidFill>
                            <a:schemeClr val="dk1"/>
                          </a:solidFill>
                          <a:effectLst/>
                          <a:latin typeface="+mn-lt"/>
                          <a:ea typeface="+mn-ea"/>
                          <a:cs typeface="+mn-cs"/>
                        </a:rPr>
                        <a:t>, I want to know about routes that have parks with playgrounds nearby so that I can enjoy a walk without my children getting bored.</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dk1"/>
                          </a:solidFill>
                          <a:effectLst/>
                          <a:latin typeface="+mn-lt"/>
                          <a:ea typeface="+mn-ea"/>
                          <a:cs typeface="+mn-cs"/>
                        </a:rPr>
                        <a:t>Possibility of using data from gov.uk (or something else), being Manchester</a:t>
                      </a:r>
                    </a:p>
                    <a:p>
                      <a:endParaRPr lang="en-GB" sz="1200" dirty="0"/>
                    </a:p>
                  </a:txBody>
                  <a:tcPr/>
                </a:tc>
                <a:extLst>
                  <a:ext uri="{0D108BD9-81ED-4DB2-BD59-A6C34878D82A}">
                    <a16:rowId xmlns:a16="http://schemas.microsoft.com/office/drawing/2014/main" val="2172880300"/>
                  </a:ext>
                </a:extLst>
              </a:tr>
              <a:tr h="729254">
                <a:tc>
                  <a:txBody>
                    <a:bodyPr/>
                    <a:lstStyle/>
                    <a:p>
                      <a:endParaRPr lang="en-GB" sz="1200" dirty="0"/>
                    </a:p>
                  </a:txBody>
                  <a:tcPr/>
                </a:tc>
                <a:tc>
                  <a:txBody>
                    <a:bodyPr/>
                    <a:lstStyle/>
                    <a:p>
                      <a:endParaRPr lang="en-GB" sz="1200" dirty="0"/>
                    </a:p>
                  </a:txBody>
                  <a:tcPr/>
                </a:tc>
                <a:tc>
                  <a:txBody>
                    <a:bodyPr/>
                    <a:lstStyle/>
                    <a:p>
                      <a:r>
                        <a:rPr lang="en-GB" sz="1200" u="sng" kern="1200" dirty="0">
                          <a:solidFill>
                            <a:schemeClr val="dk1"/>
                          </a:solidFill>
                          <a:effectLst/>
                          <a:latin typeface="+mn-lt"/>
                          <a:ea typeface="+mn-ea"/>
                          <a:cs typeface="+mn-cs"/>
                        </a:rPr>
                        <a:t>Roller skater</a:t>
                      </a:r>
                      <a:r>
                        <a:rPr lang="en-GB" sz="1200" kern="1200" dirty="0">
                          <a:solidFill>
                            <a:schemeClr val="dk1"/>
                          </a:solidFill>
                          <a:effectLst/>
                          <a:latin typeface="+mn-lt"/>
                          <a:ea typeface="+mn-ea"/>
                          <a:cs typeface="+mn-cs"/>
                        </a:rPr>
                        <a:t>, I want to know where the safest routes for roller skating are so that I can enjoy my hobby without needing replacement wheels after every outing or injuring myself</a:t>
                      </a:r>
                      <a:endParaRPr lang="en-GB" sz="1200" dirty="0"/>
                    </a:p>
                  </a:txBody>
                  <a:tcPr/>
                </a:tc>
                <a:tc>
                  <a:txBody>
                    <a:bodyPr/>
                    <a:lstStyle/>
                    <a:p>
                      <a:endParaRPr lang="en-GB" sz="1200" dirty="0"/>
                    </a:p>
                  </a:txBody>
                  <a:tcPr/>
                </a:tc>
                <a:extLst>
                  <a:ext uri="{0D108BD9-81ED-4DB2-BD59-A6C34878D82A}">
                    <a16:rowId xmlns:a16="http://schemas.microsoft.com/office/drawing/2014/main" val="1602574167"/>
                  </a:ext>
                </a:extLst>
              </a:tr>
              <a:tr h="888778">
                <a:tc>
                  <a:txBody>
                    <a:bodyPr/>
                    <a:lstStyle/>
                    <a:p>
                      <a:endParaRPr lang="en-GB" sz="1200" dirty="0"/>
                    </a:p>
                  </a:txBody>
                  <a:tcPr/>
                </a:tc>
                <a:tc>
                  <a:txBody>
                    <a:bodyPr/>
                    <a:lstStyle/>
                    <a:p>
                      <a:endParaRPr lang="en-GB" sz="1200" dirty="0"/>
                    </a:p>
                  </a:txBody>
                  <a:tcPr/>
                </a:tc>
                <a:tc>
                  <a:txBody>
                    <a:bodyPr/>
                    <a:lstStyle/>
                    <a:p>
                      <a:r>
                        <a:rPr lang="en-GB" sz="1200" u="sng" kern="1200" dirty="0">
                          <a:solidFill>
                            <a:schemeClr val="dk1"/>
                          </a:solidFill>
                          <a:effectLst/>
                          <a:latin typeface="+mn-lt"/>
                          <a:ea typeface="+mn-ea"/>
                          <a:cs typeface="+mn-cs"/>
                        </a:rPr>
                        <a:t>Walker</a:t>
                      </a:r>
                      <a:r>
                        <a:rPr lang="en-GB" sz="1200" kern="1200" dirty="0">
                          <a:solidFill>
                            <a:schemeClr val="dk1"/>
                          </a:solidFill>
                          <a:effectLst/>
                          <a:latin typeface="+mn-lt"/>
                          <a:ea typeface="+mn-ea"/>
                          <a:cs typeface="+mn-cs"/>
                        </a:rPr>
                        <a:t>, I want to leave comments about the area where I had a walk so that I can make other users aware about different area features. (e.g. water fountains, dog waste bins, etc.)</a:t>
                      </a:r>
                    </a:p>
                    <a:p>
                      <a:endParaRPr lang="en-GB" sz="1200" dirty="0"/>
                    </a:p>
                  </a:txBody>
                  <a:tcPr/>
                </a:tc>
                <a:tc>
                  <a:txBody>
                    <a:bodyPr/>
                    <a:lstStyle/>
                    <a:p>
                      <a:endParaRPr lang="en-GB" sz="1200" dirty="0"/>
                    </a:p>
                  </a:txBody>
                  <a:tcPr/>
                </a:tc>
                <a:extLst>
                  <a:ext uri="{0D108BD9-81ED-4DB2-BD59-A6C34878D82A}">
                    <a16:rowId xmlns:a16="http://schemas.microsoft.com/office/drawing/2014/main" val="1624622825"/>
                  </a:ext>
                </a:extLst>
              </a:tr>
            </a:tbl>
          </a:graphicData>
        </a:graphic>
      </p:graphicFrame>
      <p:graphicFrame>
        <p:nvGraphicFramePr>
          <p:cNvPr id="3" name="Table 5">
            <a:extLst>
              <a:ext uri="{FF2B5EF4-FFF2-40B4-BE49-F238E27FC236}">
                <a16:creationId xmlns:a16="http://schemas.microsoft.com/office/drawing/2014/main" id="{DFF9BC9C-C70A-4985-8A83-ED03641D458B}"/>
              </a:ext>
            </a:extLst>
          </p:cNvPr>
          <p:cNvGraphicFramePr>
            <a:graphicFrameLocks noGrp="1"/>
          </p:cNvGraphicFramePr>
          <p:nvPr>
            <p:extLst>
              <p:ext uri="{D42A27DB-BD31-4B8C-83A1-F6EECF244321}">
                <p14:modId xmlns:p14="http://schemas.microsoft.com/office/powerpoint/2010/main" val="3801825357"/>
              </p:ext>
            </p:extLst>
          </p:nvPr>
        </p:nvGraphicFramePr>
        <p:xfrm>
          <a:off x="218783" y="186734"/>
          <a:ext cx="11797443" cy="741680"/>
        </p:xfrm>
        <a:graphic>
          <a:graphicData uri="http://schemas.openxmlformats.org/drawingml/2006/table">
            <a:tbl>
              <a:tblPr firstRow="1" bandRow="1">
                <a:tableStyleId>{5C22544A-7EE6-4342-B048-85BDC9FD1C3A}</a:tableStyleId>
              </a:tblPr>
              <a:tblGrid>
                <a:gridCol w="11797443">
                  <a:extLst>
                    <a:ext uri="{9D8B030D-6E8A-4147-A177-3AD203B41FA5}">
                      <a16:colId xmlns:a16="http://schemas.microsoft.com/office/drawing/2014/main" val="3046973420"/>
                    </a:ext>
                  </a:extLst>
                </a:gridCol>
              </a:tblGrid>
              <a:tr h="370840">
                <a:tc>
                  <a:txBody>
                    <a:bodyPr/>
                    <a:lstStyle/>
                    <a:p>
                      <a:r>
                        <a:rPr lang="en-US" sz="1400" dirty="0"/>
                        <a:t>Create a web app that can advise the user on what the best times for them to take daily walks would be in order to maximise their intake of sunshine.</a:t>
                      </a:r>
                    </a:p>
                  </a:txBody>
                  <a:tcPr/>
                </a:tc>
                <a:extLst>
                  <a:ext uri="{0D108BD9-81ED-4DB2-BD59-A6C34878D82A}">
                    <a16:rowId xmlns:a16="http://schemas.microsoft.com/office/drawing/2014/main" val="412039679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kern="1200" dirty="0">
                          <a:solidFill>
                            <a:schemeClr val="dk1"/>
                          </a:solidFill>
                          <a:effectLst/>
                          <a:latin typeface="+mn-lt"/>
                          <a:ea typeface="+mn-ea"/>
                          <a:cs typeface="+mn-cs"/>
                        </a:rPr>
                        <a:t>Persona – resident of Manchester/London or “walker”</a:t>
                      </a:r>
                    </a:p>
                  </a:txBody>
                  <a:tcPr/>
                </a:tc>
                <a:extLst>
                  <a:ext uri="{0D108BD9-81ED-4DB2-BD59-A6C34878D82A}">
                    <a16:rowId xmlns:a16="http://schemas.microsoft.com/office/drawing/2014/main" val="921053759"/>
                  </a:ext>
                </a:extLst>
              </a:tr>
            </a:tbl>
          </a:graphicData>
        </a:graphic>
      </p:graphicFrame>
      <p:sp>
        <p:nvSpPr>
          <p:cNvPr id="4" name="Slide Number Placeholder 3">
            <a:extLst>
              <a:ext uri="{FF2B5EF4-FFF2-40B4-BE49-F238E27FC236}">
                <a16:creationId xmlns:a16="http://schemas.microsoft.com/office/drawing/2014/main" id="{72DC3AB7-20FA-498A-8D77-E9899A19657A}"/>
              </a:ext>
            </a:extLst>
          </p:cNvPr>
          <p:cNvSpPr>
            <a:spLocks noGrp="1"/>
          </p:cNvSpPr>
          <p:nvPr>
            <p:ph type="sldNum" sz="quarter" idx="12"/>
          </p:nvPr>
        </p:nvSpPr>
        <p:spPr/>
        <p:txBody>
          <a:bodyPr/>
          <a:lstStyle/>
          <a:p>
            <a:fld id="{6B1FD587-4C10-4A03-9EAC-84D47CE8D42F}" type="slidenum">
              <a:rPr lang="en-GB" smtClean="0"/>
              <a:t>7</a:t>
            </a:fld>
            <a:endParaRPr lang="en-GB" dirty="0"/>
          </a:p>
        </p:txBody>
      </p:sp>
    </p:spTree>
    <p:extLst>
      <p:ext uri="{BB962C8B-B14F-4D97-AF65-F5344CB8AC3E}">
        <p14:creationId xmlns:p14="http://schemas.microsoft.com/office/powerpoint/2010/main" val="3976115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89D35B1-0ED5-4358-8CAE-A9E49412AA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6" name="Freeform 6">
              <a:extLst>
                <a:ext uri="{FF2B5EF4-FFF2-40B4-BE49-F238E27FC236}">
                  <a16:creationId xmlns:a16="http://schemas.microsoft.com/office/drawing/2014/main" id="{DDEF6545-5A42-469E-8778-86CA01CD46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0" name="Freeform 7">
              <a:extLst>
                <a:ext uri="{FF2B5EF4-FFF2-40B4-BE49-F238E27FC236}">
                  <a16:creationId xmlns:a16="http://schemas.microsoft.com/office/drawing/2014/main" id="{3B08853F-842C-4D0A-9A89-D05CB3990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1" name="Freeform 8">
              <a:extLst>
                <a:ext uri="{FF2B5EF4-FFF2-40B4-BE49-F238E27FC236}">
                  <a16:creationId xmlns:a16="http://schemas.microsoft.com/office/drawing/2014/main" id="{A436FB18-2D01-4AAB-AD10-2D1208310F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2" name="Freeform 9">
              <a:extLst>
                <a:ext uri="{FF2B5EF4-FFF2-40B4-BE49-F238E27FC236}">
                  <a16:creationId xmlns:a16="http://schemas.microsoft.com/office/drawing/2014/main" id="{9EFB8341-7A7B-46E4-AF94-689147AD05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5" name="Freeform 10">
              <a:extLst>
                <a:ext uri="{FF2B5EF4-FFF2-40B4-BE49-F238E27FC236}">
                  <a16:creationId xmlns:a16="http://schemas.microsoft.com/office/drawing/2014/main" id="{C4D84136-7804-4605-AC9F-238A3665E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4" name="Freeform 11">
              <a:extLst>
                <a:ext uri="{FF2B5EF4-FFF2-40B4-BE49-F238E27FC236}">
                  <a16:creationId xmlns:a16="http://schemas.microsoft.com/office/drawing/2014/main" id="{4EC6F81C-51C2-4A6F-8B94-562DA67362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6" name="Rectangle 15">
            <a:extLst>
              <a:ext uri="{FF2B5EF4-FFF2-40B4-BE49-F238E27FC236}">
                <a16:creationId xmlns:a16="http://schemas.microsoft.com/office/drawing/2014/main" id="{7E123AAE-7C5D-4EC5-B570-7141C9405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sp>
        <p:nvSpPr>
          <p:cNvPr id="18" name="Rectangle 17">
            <a:extLst>
              <a:ext uri="{FF2B5EF4-FFF2-40B4-BE49-F238E27FC236}">
                <a16:creationId xmlns:a16="http://schemas.microsoft.com/office/drawing/2014/main" id="{EBE68FE8-33EE-42EC-8894-0492375502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pic>
        <p:nvPicPr>
          <p:cNvPr id="3" name="Picture 2" descr="A picture containing text&#10;&#10;Description automatically generated">
            <a:extLst>
              <a:ext uri="{FF2B5EF4-FFF2-40B4-BE49-F238E27FC236}">
                <a16:creationId xmlns:a16="http://schemas.microsoft.com/office/drawing/2014/main" id="{A38CB4BD-FE78-4980-99D0-3C43068C8A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8271" y="643467"/>
            <a:ext cx="10175458" cy="5571066"/>
          </a:xfrm>
          <a:prstGeom prst="rect">
            <a:avLst/>
          </a:prstGeom>
        </p:spPr>
      </p:pic>
      <p:sp>
        <p:nvSpPr>
          <p:cNvPr id="4" name="Slide Number Placeholder 3">
            <a:extLst>
              <a:ext uri="{FF2B5EF4-FFF2-40B4-BE49-F238E27FC236}">
                <a16:creationId xmlns:a16="http://schemas.microsoft.com/office/drawing/2014/main" id="{0F2501C6-BBA0-473B-9504-1EB2ACF898F2}"/>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4058885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fld id="{6B1FD587-4C10-4A03-9EAC-84D47CE8D42F}" type="slidenum">
              <a:rPr lang="en-GB" smtClean="0"/>
              <a:t>9</a:t>
            </a:fld>
            <a:endParaRPr lang="en-GB" dirty="0"/>
          </a:p>
        </p:txBody>
      </p:sp>
      <p:pic>
        <p:nvPicPr>
          <p:cNvPr id="1026" name="Picture 2">
            <a:extLst>
              <a:ext uri="{FF2B5EF4-FFF2-40B4-BE49-F238E27FC236}">
                <a16:creationId xmlns:a16="http://schemas.microsoft.com/office/drawing/2014/main" id="{F9A09960-6B87-4A1F-9833-CE9511773E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4362" y="990869"/>
            <a:ext cx="9191002" cy="5717905"/>
          </a:xfrm>
          <a:prstGeom prst="rect">
            <a:avLst/>
          </a:prstGeom>
          <a:noFill/>
          <a:extLst>
            <a:ext uri="{909E8E84-426E-40DD-AFC4-6F175D3DCCD1}">
              <a14:hiddenFill xmlns:a14="http://schemas.microsoft.com/office/drawing/2010/main">
                <a:solidFill>
                  <a:srgbClr val="FFFFFF"/>
                </a:solidFill>
              </a14:hiddenFill>
            </a:ext>
          </a:extLst>
        </p:spPr>
      </p:pic>
      <p:sp>
        <p:nvSpPr>
          <p:cNvPr id="42" name="Title 4">
            <a:extLst>
              <a:ext uri="{FF2B5EF4-FFF2-40B4-BE49-F238E27FC236}">
                <a16:creationId xmlns:a16="http://schemas.microsoft.com/office/drawing/2014/main" id="{482A0B58-89D6-4766-8EB0-39B845D5029C}"/>
              </a:ext>
            </a:extLst>
          </p:cNvPr>
          <p:cNvSpPr>
            <a:spLocks noGrp="1"/>
          </p:cNvSpPr>
          <p:nvPr>
            <p:ph type="title"/>
          </p:nvPr>
        </p:nvSpPr>
        <p:spPr>
          <a:xfrm>
            <a:off x="1648617" y="153464"/>
            <a:ext cx="10018713" cy="837405"/>
          </a:xfrm>
        </p:spPr>
        <p:txBody>
          <a:bodyPr/>
          <a:lstStyle/>
          <a:p>
            <a:r>
              <a:rPr lang="en-US" dirty="0"/>
              <a:t>Minimum Viable Product (MVP)</a:t>
            </a:r>
            <a:endParaRPr lang="en-GB" dirty="0"/>
          </a:p>
        </p:txBody>
      </p:sp>
      <p:cxnSp>
        <p:nvCxnSpPr>
          <p:cNvPr id="3" name="Straight Arrow Connector 2">
            <a:extLst>
              <a:ext uri="{FF2B5EF4-FFF2-40B4-BE49-F238E27FC236}">
                <a16:creationId xmlns:a16="http://schemas.microsoft.com/office/drawing/2014/main" id="{507BC71C-C775-4821-8411-7251A1C8FB31}"/>
              </a:ext>
            </a:extLst>
          </p:cNvPr>
          <p:cNvCxnSpPr/>
          <p:nvPr/>
        </p:nvCxnSpPr>
        <p:spPr>
          <a:xfrm flipV="1">
            <a:off x="1509040" y="3354671"/>
            <a:ext cx="9993983" cy="0"/>
          </a:xfrm>
          <a:prstGeom prst="straightConnector1">
            <a:avLst/>
          </a:prstGeom>
          <a:ln w="57150">
            <a:solidFill>
              <a:schemeClr val="accent3"/>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75458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6437</TotalTime>
  <Words>1395</Words>
  <Application>Microsoft Office PowerPoint</Application>
  <PresentationFormat>Widescreen</PresentationFormat>
  <Paragraphs>151</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Century Gothic</vt:lpstr>
      <vt:lpstr>Corbel</vt:lpstr>
      <vt:lpstr>Slack-Lato</vt:lpstr>
      <vt:lpstr>Parallax</vt:lpstr>
      <vt:lpstr>Zühlke  Tech 4 Good: Sprint</vt:lpstr>
      <vt:lpstr>Ciaran Cullen Previous experience: 2 year accelerated BSc Games Programming course, 8 weeks of C#sdet training and a little work experience in a Telemarketer company  Previous Projects: LDAP server syncing, Text based, 2D, 3D and VR games, Testing OpenWeatherMapAPI, Testing websites  Tools/Libarys learned: for C++: SDL, SDL_net and Opengl using visual studio 2017  For C#: Unity, Nunit, SpecFlow and Selenium  I have done very small projects using ASP.net, XAML and SQL servers. Self learning: Appium (mobile testing)  Learning from Tec Returners: Java and JavaScript and much more!  </vt:lpstr>
      <vt:lpstr>Sriranjini Srinivasa  Masters Degree in Computer Applications Around 7 years of work experience as a Techno-Functional Consultant for ERP and RDBMS  Fair knowledge of Asp.Net, C#, Java  Worked with clients like Woolworths, Acer, Eaton Always open to learn new technologies </vt:lpstr>
      <vt:lpstr>Marius Grigore  BSc in Computer Science  4 years of commercial technical experience  - Created internal automation tools (Python, Java, Matlab, VB)  - Offered technical and process support for a team of 20 people  - Worked on engine control projects for Renault and Nissan  I have a real interest in everything related to technology </vt:lpstr>
      <vt:lpstr>Susan Luebke  Hello – my name is Susan. I have an MSW, MBA and 15 years’ experience as an innovative consumer Insights and brand marketing professional with project, agency and stakeholder management expertise with LG, Bacardi, Grace Kennedy, BP and LucasArts, to name a few   Experience with Python, SQL, PowerBI and Tableau and I’ve received awards for product design  COVID-19 provided me with an opportunity to upskill and pursue a career switch with a greater emphasis on solution-based programming; something I’ve been interested in doing since writing my first iPhone app several years ago </vt:lpstr>
      <vt:lpstr>Sunny Walk</vt:lpstr>
      <vt:lpstr>PowerPoint Presentation</vt:lpstr>
      <vt:lpstr>PowerPoint Presentation</vt:lpstr>
      <vt:lpstr>Minimum Viable Product (MVP)</vt:lpstr>
      <vt:lpstr>Agile Summary </vt:lpstr>
      <vt:lpstr>Sunny Walk Trello Board (wk of Apr 15th)</vt:lpstr>
      <vt:lpstr>Frontend</vt:lpstr>
      <vt:lpstr>Sunny Walk Pages: Overview</vt:lpstr>
      <vt:lpstr>Web Performance &amp; Accessibility Testing</vt:lpstr>
      <vt:lpstr>Conscientious Usability</vt:lpstr>
      <vt:lpstr>Unit Testing  Integration and end to end Testing plans</vt:lpstr>
      <vt:lpstr>Unit Testing</vt:lpstr>
      <vt:lpstr>Future Testing</vt:lpstr>
      <vt:lpstr>Database</vt:lpstr>
      <vt:lpstr>Sunny Walk DB</vt:lpstr>
      <vt:lpstr>Sunny Walk Specifications &amp; Class Diagrams</vt:lpstr>
      <vt:lpstr>Backend Tech stack: Java Spring Boot + MySQL Next steps: add functionality and test</vt:lpstr>
      <vt:lpstr>Backend Structure</vt:lpstr>
      <vt:lpstr>Backend Structure Continued</vt:lpstr>
      <vt:lpstr>Example: Weather Forecast Controller</vt:lpstr>
      <vt:lpstr>Example: Frontend Call</vt:lpstr>
      <vt:lpstr>Feedback &amp;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Susan Luebke</dc:creator>
  <cp:lastModifiedBy>Susan Luebke</cp:lastModifiedBy>
  <cp:revision>138</cp:revision>
  <dcterms:created xsi:type="dcterms:W3CDTF">2021-03-14T19:46:28Z</dcterms:created>
  <dcterms:modified xsi:type="dcterms:W3CDTF">2021-04-15T15:15:11Z</dcterms:modified>
</cp:coreProperties>
</file>

<file path=docProps/thumbnail.jpeg>
</file>